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9" r:id="rId19"/>
    <p:sldId id="290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13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6FA9D-8C1E-460E-AF05-8EA496BEE276}" type="datetimeFigureOut">
              <a:rPr lang="en-US" smtClean="0"/>
              <a:t>5/8/2009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6339B-07FE-4738-BFD2-5B62AE1618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558EC-D00D-436A-B33B-56D8E2065D69}" type="datetime1">
              <a:rPr lang="en-US" smtClean="0"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A731-4781-4FA0-AC3D-8AC47D8E59CE}" type="datetime1">
              <a:rPr lang="en-US" smtClean="0"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8CA2-66CD-473F-B02E-E516940F9C78}" type="datetime1">
              <a:rPr lang="en-US" smtClean="0"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3FA07FF-4513-4D1B-81C0-EECED57745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4B62B3C-0EBB-49DB-BC62-EAFFF319F351}" type="datetime1">
              <a:rPr lang="en-US" smtClean="0"/>
              <a:t>5/8/2009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0A218-4F8D-480F-B2CF-DA1ADC95E86E}" type="datetime1">
              <a:rPr lang="en-US" smtClean="0"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98CB-D86C-4EE1-8CAB-DC5B2B863992}" type="datetime1">
              <a:rPr lang="en-US" smtClean="0"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422B-165B-4865-89F8-6B42A22D2892}" type="datetime1">
              <a:rPr lang="en-US" smtClean="0"/>
              <a:t>5/8/2009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D2E5-5F95-4330-8115-7EF543DC7B49}" type="datetime1">
              <a:rPr lang="en-US" smtClean="0"/>
              <a:t>5/8/2009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BAA0D-5973-4137-AB8E-243BE240AA0E}" type="datetime1">
              <a:rPr lang="en-US" smtClean="0"/>
              <a:t>5/8/2009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1BA9-816C-4867-97D9-4CCC04986923}" type="datetime1">
              <a:rPr lang="en-US" smtClean="0"/>
              <a:t>5/8/2009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FFAE-B6B9-4CA7-B206-0422227EB555}" type="datetime1">
              <a:rPr lang="en-US" smtClean="0"/>
              <a:t>5/8/2009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99B9-B51B-493A-9386-E5C07D8B905B}" type="datetime1">
              <a:rPr lang="en-US" smtClean="0"/>
              <a:t>5/8/2009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E1B55-0BBF-40EF-9DC7-82F679467B2E}" type="datetime1">
              <a:rPr lang="en-US" smtClean="0"/>
              <a:t>5/8/2009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0DC99-EB60-4BCB-8A46-AB17E4FB03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Costos</a:t>
            </a:r>
            <a:r>
              <a:rPr lang="en-US" dirty="0" smtClean="0"/>
              <a:t> y </a:t>
            </a:r>
            <a:r>
              <a:rPr lang="en-US" dirty="0" err="1" smtClean="0"/>
              <a:t>tarifas</a:t>
            </a:r>
            <a:r>
              <a:rPr lang="en-US" dirty="0" smtClean="0"/>
              <a:t> en </a:t>
            </a:r>
            <a:r>
              <a:rPr lang="en-US" dirty="0" err="1" smtClean="0"/>
              <a:t>telecomunicaciones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D. Mark </a:t>
            </a:r>
            <a:r>
              <a:rPr lang="en-US" dirty="0" err="1" smtClean="0"/>
              <a:t>Kennet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Seminario Internacional de Regulación de Servicios Telefónicos y de Información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Reventa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La </a:t>
            </a:r>
            <a:r>
              <a:rPr lang="en-US" sz="2800" dirty="0" err="1" smtClean="0"/>
              <a:t>reventa</a:t>
            </a:r>
            <a:r>
              <a:rPr lang="en-US" sz="2800" dirty="0" smtClean="0"/>
              <a:t> no </a:t>
            </a:r>
            <a:r>
              <a:rPr lang="en-US" sz="2800" dirty="0" err="1" smtClean="0"/>
              <a:t>va</a:t>
            </a:r>
            <a:r>
              <a:rPr lang="en-US" sz="2800" dirty="0" smtClean="0"/>
              <a:t> a </a:t>
            </a:r>
            <a:r>
              <a:rPr lang="en-US" sz="2800" dirty="0" err="1" smtClean="0"/>
              <a:t>ocurrir</a:t>
            </a:r>
            <a:r>
              <a:rPr lang="en-US" sz="2800" dirty="0" smtClean="0"/>
              <a:t> </a:t>
            </a:r>
            <a:r>
              <a:rPr lang="en-US" sz="2800" dirty="0" err="1" smtClean="0"/>
              <a:t>si</a:t>
            </a:r>
            <a:r>
              <a:rPr lang="en-US" sz="2800" dirty="0" smtClean="0"/>
              <a:t> el </a:t>
            </a:r>
            <a:r>
              <a:rPr lang="en-US" sz="2800" dirty="0" err="1" smtClean="0"/>
              <a:t>costo</a:t>
            </a:r>
            <a:r>
              <a:rPr lang="en-US" sz="2800" dirty="0" smtClean="0"/>
              <a:t> </a:t>
            </a:r>
            <a:r>
              <a:rPr lang="en-US" sz="2800" dirty="0" err="1" smtClean="0"/>
              <a:t>excede</a:t>
            </a:r>
            <a:r>
              <a:rPr lang="en-US" sz="2800" dirty="0" smtClean="0"/>
              <a:t> los </a:t>
            </a:r>
            <a:r>
              <a:rPr lang="en-US" sz="2800" dirty="0" err="1" smtClean="0"/>
              <a:t>beneficios</a:t>
            </a:r>
            <a:r>
              <a:rPr lang="en-US" sz="2800" dirty="0" smtClean="0"/>
              <a:t>.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 smtClean="0"/>
              <a:t>Ciertos</a:t>
            </a:r>
            <a:r>
              <a:rPr lang="en-US" sz="2800" dirty="0" smtClean="0"/>
              <a:t> </a:t>
            </a:r>
            <a:r>
              <a:rPr lang="en-US" sz="2800" dirty="0" err="1" smtClean="0"/>
              <a:t>bienes</a:t>
            </a:r>
            <a:r>
              <a:rPr lang="en-US" sz="2800" dirty="0" smtClean="0"/>
              <a:t> no se </a:t>
            </a:r>
            <a:r>
              <a:rPr lang="en-US" sz="2800" dirty="0" err="1" smtClean="0"/>
              <a:t>puede</a:t>
            </a:r>
            <a:r>
              <a:rPr lang="en-US" sz="2800" dirty="0" smtClean="0"/>
              <a:t> </a:t>
            </a:r>
            <a:r>
              <a:rPr lang="en-US" sz="2800" dirty="0" err="1" smtClean="0"/>
              <a:t>revender</a:t>
            </a:r>
            <a:r>
              <a:rPr lang="en-US" sz="2800" dirty="0" smtClean="0"/>
              <a:t> – </a:t>
            </a:r>
            <a:r>
              <a:rPr lang="en-US" sz="2800" dirty="0" err="1" smtClean="0"/>
              <a:t>por</a:t>
            </a:r>
            <a:r>
              <a:rPr lang="en-US" sz="2800" dirty="0" smtClean="0"/>
              <a:t> </a:t>
            </a:r>
            <a:r>
              <a:rPr lang="en-US" sz="2800" dirty="0" err="1" smtClean="0"/>
              <a:t>ejemplo</a:t>
            </a:r>
            <a:r>
              <a:rPr lang="en-US" sz="2800" dirty="0" smtClean="0"/>
              <a:t>,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operación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En </a:t>
            </a:r>
            <a:r>
              <a:rPr lang="en-US" sz="2800" dirty="0" err="1" smtClean="0"/>
              <a:t>otros</a:t>
            </a:r>
            <a:r>
              <a:rPr lang="en-US" sz="2800" dirty="0" smtClean="0"/>
              <a:t> </a:t>
            </a:r>
            <a:r>
              <a:rPr lang="en-US" sz="2800" dirty="0" err="1" smtClean="0"/>
              <a:t>casos</a:t>
            </a:r>
            <a:r>
              <a:rPr lang="en-US" sz="2800" dirty="0" smtClean="0"/>
              <a:t> el </a:t>
            </a:r>
            <a:r>
              <a:rPr lang="en-US" sz="2800" dirty="0" err="1" smtClean="0"/>
              <a:t>costo</a:t>
            </a:r>
            <a:r>
              <a:rPr lang="en-US" sz="2800" dirty="0" smtClean="0"/>
              <a:t> de la </a:t>
            </a:r>
            <a:r>
              <a:rPr lang="en-US" sz="2800" dirty="0" err="1" smtClean="0"/>
              <a:t>transacción</a:t>
            </a:r>
            <a:r>
              <a:rPr lang="en-US" sz="2800" dirty="0" smtClean="0"/>
              <a:t> </a:t>
            </a:r>
            <a:r>
              <a:rPr lang="en-US" sz="2800" dirty="0" err="1" smtClean="0"/>
              <a:t>es</a:t>
            </a:r>
            <a:r>
              <a:rPr lang="en-US" sz="2800" dirty="0" smtClean="0"/>
              <a:t> </a:t>
            </a:r>
            <a:r>
              <a:rPr lang="en-US" sz="2800" dirty="0" err="1" smtClean="0"/>
              <a:t>muy</a:t>
            </a:r>
            <a:r>
              <a:rPr lang="en-US" sz="2800" dirty="0" smtClean="0"/>
              <a:t> alto – </a:t>
            </a:r>
            <a:r>
              <a:rPr lang="en-US" sz="2800" dirty="0" err="1" smtClean="0"/>
              <a:t>por</a:t>
            </a:r>
            <a:r>
              <a:rPr lang="en-US" sz="2800" dirty="0" smtClean="0"/>
              <a:t> </a:t>
            </a:r>
            <a:r>
              <a:rPr lang="en-US" sz="2800" dirty="0" err="1" smtClean="0"/>
              <a:t>ejemplo</a:t>
            </a:r>
            <a:r>
              <a:rPr lang="en-US" sz="2800" dirty="0" smtClean="0"/>
              <a:t>, </a:t>
            </a:r>
            <a:r>
              <a:rPr lang="en-US" sz="2800" dirty="0" err="1" smtClean="0"/>
              <a:t>bienes</a:t>
            </a:r>
            <a:r>
              <a:rPr lang="en-US" sz="2800" dirty="0" smtClean="0"/>
              <a:t> </a:t>
            </a:r>
            <a:r>
              <a:rPr lang="en-US" sz="2800" dirty="0" err="1" smtClean="0"/>
              <a:t>perecedores</a:t>
            </a:r>
            <a:r>
              <a:rPr lang="en-US" sz="2800" dirty="0" smtClean="0"/>
              <a:t>, o </a:t>
            </a:r>
            <a:r>
              <a:rPr lang="en-US" sz="2800" dirty="0" err="1" smtClean="0"/>
              <a:t>impuestos</a:t>
            </a:r>
            <a:r>
              <a:rPr lang="en-US" sz="2800" dirty="0" smtClean="0"/>
              <a:t> altos, o </a:t>
            </a:r>
            <a:r>
              <a:rPr lang="en-US" sz="2800" dirty="0" err="1" smtClean="0"/>
              <a:t>costos</a:t>
            </a:r>
            <a:r>
              <a:rPr lang="en-US" sz="2800" dirty="0" smtClean="0"/>
              <a:t> de </a:t>
            </a:r>
            <a:r>
              <a:rPr lang="en-US" sz="2800" dirty="0" err="1" smtClean="0"/>
              <a:t>entrega</a:t>
            </a:r>
            <a:r>
              <a:rPr lang="en-US" sz="2800" dirty="0" smtClean="0"/>
              <a:t> altos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 smtClean="0"/>
              <a:t>Cualquier</a:t>
            </a:r>
            <a:r>
              <a:rPr lang="en-US" sz="2800" dirty="0" smtClean="0"/>
              <a:t> </a:t>
            </a:r>
            <a:r>
              <a:rPr lang="en-US" sz="2800" dirty="0" err="1" smtClean="0"/>
              <a:t>empresa</a:t>
            </a:r>
            <a:r>
              <a:rPr lang="en-US" sz="2800" dirty="0" smtClean="0"/>
              <a:t> </a:t>
            </a:r>
            <a:r>
              <a:rPr lang="en-US" sz="2800" dirty="0" err="1" smtClean="0"/>
              <a:t>deseando</a:t>
            </a:r>
            <a:r>
              <a:rPr lang="en-US" sz="2800" dirty="0" smtClean="0"/>
              <a:t> a </a:t>
            </a:r>
            <a:r>
              <a:rPr lang="en-US" sz="2800" dirty="0" err="1" smtClean="0"/>
              <a:t>discriminar</a:t>
            </a:r>
            <a:r>
              <a:rPr lang="en-US" sz="2800" dirty="0" smtClean="0"/>
              <a:t> </a:t>
            </a:r>
            <a:r>
              <a:rPr lang="en-US" sz="2800" dirty="0" err="1" smtClean="0"/>
              <a:t>tiene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buscar</a:t>
            </a:r>
            <a:r>
              <a:rPr lang="en-US" sz="2800" dirty="0" smtClean="0"/>
              <a:t> la forma de </a:t>
            </a:r>
            <a:r>
              <a:rPr lang="en-US" sz="2800" dirty="0" err="1" smtClean="0"/>
              <a:t>subir</a:t>
            </a:r>
            <a:r>
              <a:rPr lang="en-US" sz="2800" dirty="0" smtClean="0"/>
              <a:t> el </a:t>
            </a:r>
            <a:r>
              <a:rPr lang="en-US" sz="2800" dirty="0" err="1" smtClean="0"/>
              <a:t>costo</a:t>
            </a:r>
            <a:r>
              <a:rPr lang="en-US" sz="2800" dirty="0" smtClean="0"/>
              <a:t> de la </a:t>
            </a:r>
            <a:r>
              <a:rPr lang="en-US" sz="2800" dirty="0" err="1" smtClean="0"/>
              <a:t>reventa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Como se </a:t>
            </a:r>
            <a:r>
              <a:rPr lang="en-US" dirty="0" err="1" smtClean="0"/>
              <a:t>sube</a:t>
            </a:r>
            <a:r>
              <a:rPr lang="en-US" dirty="0" smtClean="0"/>
              <a:t> el </a:t>
            </a:r>
            <a:r>
              <a:rPr lang="en-US" dirty="0" err="1" smtClean="0"/>
              <a:t>costo</a:t>
            </a:r>
            <a:r>
              <a:rPr lang="en-US" dirty="0" smtClean="0"/>
              <a:t> de </a:t>
            </a:r>
            <a:r>
              <a:rPr lang="en-US" dirty="0" err="1" smtClean="0"/>
              <a:t>reventa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Bundling</a:t>
            </a:r>
          </a:p>
          <a:p>
            <a:r>
              <a:rPr lang="en-US" dirty="0" err="1" smtClean="0"/>
              <a:t>Adulteración</a:t>
            </a:r>
            <a:endParaRPr lang="en-US" dirty="0"/>
          </a:p>
          <a:p>
            <a:r>
              <a:rPr lang="en-US" dirty="0" err="1" smtClean="0"/>
              <a:t>Integración</a:t>
            </a:r>
            <a:r>
              <a:rPr lang="en-US" dirty="0" smtClean="0"/>
              <a:t> vertical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Bundling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Idea </a:t>
            </a:r>
            <a:r>
              <a:rPr lang="en-US" dirty="0" err="1" smtClean="0"/>
              <a:t>básica</a:t>
            </a:r>
            <a:r>
              <a:rPr lang="en-US" dirty="0" smtClean="0"/>
              <a:t>:  los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revender</a:t>
            </a:r>
            <a:r>
              <a:rPr lang="en-US" dirty="0" smtClean="0"/>
              <a:t> van en </a:t>
            </a:r>
            <a:r>
              <a:rPr lang="en-US" dirty="0" err="1" smtClean="0"/>
              <a:t>paquete</a:t>
            </a:r>
            <a:r>
              <a:rPr lang="en-US" dirty="0" smtClean="0"/>
              <a:t> con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no.</a:t>
            </a:r>
          </a:p>
          <a:p>
            <a:r>
              <a:rPr lang="en-US" dirty="0" err="1" smtClean="0"/>
              <a:t>Ejemplo</a:t>
            </a:r>
            <a:r>
              <a:rPr lang="en-US" dirty="0" smtClean="0"/>
              <a:t>: 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garantías</a:t>
            </a:r>
            <a:r>
              <a:rPr lang="en-US" dirty="0" smtClean="0"/>
              <a:t> y </a:t>
            </a:r>
            <a:r>
              <a:rPr lang="en-US" dirty="0" err="1" smtClean="0"/>
              <a:t>soporte</a:t>
            </a:r>
            <a:r>
              <a:rPr lang="en-US" dirty="0" smtClean="0"/>
              <a:t> van en </a:t>
            </a:r>
            <a:r>
              <a:rPr lang="en-US" dirty="0" err="1" smtClean="0"/>
              <a:t>paquete</a:t>
            </a:r>
            <a:r>
              <a:rPr lang="en-US" dirty="0" smtClean="0"/>
              <a:t> con el </a:t>
            </a:r>
            <a:r>
              <a:rPr lang="en-US" dirty="0" err="1" smtClean="0"/>
              <a:t>producto</a:t>
            </a:r>
            <a:endParaRPr lang="en-US" dirty="0" smtClean="0"/>
          </a:p>
          <a:p>
            <a:r>
              <a:rPr lang="en-US" dirty="0" err="1" smtClean="0"/>
              <a:t>Otro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:  los </a:t>
            </a:r>
            <a:r>
              <a:rPr lang="en-US" dirty="0" err="1" smtClean="0"/>
              <a:t>restaurantes</a:t>
            </a:r>
            <a:r>
              <a:rPr lang="en-US" dirty="0" smtClean="0"/>
              <a:t> </a:t>
            </a:r>
            <a:r>
              <a:rPr lang="en-US" i="1" dirty="0" smtClean="0"/>
              <a:t>bundle </a:t>
            </a:r>
            <a:r>
              <a:rPr lang="en-US" dirty="0" smtClean="0"/>
              <a:t>el </a:t>
            </a:r>
            <a:r>
              <a:rPr lang="en-US" dirty="0" err="1" smtClean="0"/>
              <a:t>ambiente</a:t>
            </a:r>
            <a:r>
              <a:rPr lang="en-US" dirty="0" smtClean="0"/>
              <a:t> y </a:t>
            </a:r>
            <a:r>
              <a:rPr lang="en-US" dirty="0" err="1" smtClean="0"/>
              <a:t>atención</a:t>
            </a:r>
            <a:r>
              <a:rPr lang="en-US" dirty="0" smtClean="0"/>
              <a:t> con la comida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Adulteración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Idea </a:t>
            </a:r>
            <a:r>
              <a:rPr lang="en-US" sz="2800" dirty="0" err="1" smtClean="0"/>
              <a:t>básica</a:t>
            </a:r>
            <a:r>
              <a:rPr lang="en-US" sz="2800" dirty="0" smtClean="0"/>
              <a:t>:  </a:t>
            </a:r>
            <a:r>
              <a:rPr lang="en-US" sz="2800" dirty="0" err="1" smtClean="0"/>
              <a:t>Hacer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el </a:t>
            </a:r>
            <a:r>
              <a:rPr lang="en-US" sz="2800" dirty="0" err="1" smtClean="0"/>
              <a:t>bien</a:t>
            </a:r>
            <a:r>
              <a:rPr lang="en-US" sz="2800" dirty="0" smtClean="0"/>
              <a:t> sea </a:t>
            </a:r>
            <a:r>
              <a:rPr lang="en-US" sz="2800" dirty="0" err="1" smtClean="0"/>
              <a:t>inútil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revender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Ejemplo</a:t>
            </a:r>
            <a:r>
              <a:rPr lang="en-US" sz="2800" dirty="0" smtClean="0"/>
              <a:t>: 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empresa</a:t>
            </a:r>
            <a:r>
              <a:rPr lang="en-US" sz="2800" dirty="0" smtClean="0"/>
              <a:t> </a:t>
            </a:r>
            <a:r>
              <a:rPr lang="en-US" sz="2800" dirty="0" err="1" smtClean="0"/>
              <a:t>telefónica</a:t>
            </a:r>
            <a:r>
              <a:rPr lang="en-US" sz="2800" dirty="0" smtClean="0"/>
              <a:t> </a:t>
            </a:r>
            <a:r>
              <a:rPr lang="en-US" sz="2800" dirty="0" err="1" smtClean="0"/>
              <a:t>puede</a:t>
            </a:r>
            <a:r>
              <a:rPr lang="en-US" sz="2800" dirty="0" smtClean="0"/>
              <a:t> </a:t>
            </a:r>
            <a:r>
              <a:rPr lang="en-US" sz="2800" dirty="0" err="1" smtClean="0"/>
              <a:t>empaquetear</a:t>
            </a:r>
            <a:r>
              <a:rPr lang="en-US" sz="2800" dirty="0" smtClean="0"/>
              <a:t> </a:t>
            </a:r>
            <a:r>
              <a:rPr lang="en-US" sz="2800" dirty="0" err="1" smtClean="0"/>
              <a:t>servicios</a:t>
            </a:r>
            <a:r>
              <a:rPr lang="en-US" sz="2800" dirty="0" smtClean="0"/>
              <a:t> de alto valor (</a:t>
            </a:r>
            <a:r>
              <a:rPr lang="en-US" sz="2800" dirty="0" err="1" smtClean="0"/>
              <a:t>como</a:t>
            </a:r>
            <a:r>
              <a:rPr lang="en-US" sz="2800" dirty="0" smtClean="0"/>
              <a:t> </a:t>
            </a:r>
            <a:r>
              <a:rPr lang="en-US" sz="2800" dirty="0" err="1" smtClean="0"/>
              <a:t>servicios</a:t>
            </a:r>
            <a:r>
              <a:rPr lang="en-US" sz="2800" dirty="0" smtClean="0"/>
              <a:t> de data) con </a:t>
            </a:r>
            <a:r>
              <a:rPr lang="en-US" sz="2800" dirty="0" err="1" smtClean="0"/>
              <a:t>servicios</a:t>
            </a:r>
            <a:r>
              <a:rPr lang="en-US" sz="2800" dirty="0" smtClean="0"/>
              <a:t> de </a:t>
            </a:r>
            <a:r>
              <a:rPr lang="en-US" sz="2800" dirty="0" err="1" smtClean="0"/>
              <a:t>bajo</a:t>
            </a:r>
            <a:r>
              <a:rPr lang="en-US" sz="2800" dirty="0" smtClean="0"/>
              <a:t> valor (</a:t>
            </a:r>
            <a:r>
              <a:rPr lang="en-US" sz="2800" dirty="0" err="1" smtClean="0"/>
              <a:t>como</a:t>
            </a:r>
            <a:r>
              <a:rPr lang="en-US" sz="2800" dirty="0" smtClean="0"/>
              <a:t> </a:t>
            </a:r>
            <a:r>
              <a:rPr lang="en-US" sz="2800" dirty="0" err="1" smtClean="0"/>
              <a:t>servicios</a:t>
            </a:r>
            <a:r>
              <a:rPr lang="en-US" sz="2800" dirty="0" smtClean="0"/>
              <a:t> de </a:t>
            </a:r>
            <a:r>
              <a:rPr lang="en-US" sz="2800" dirty="0" err="1" smtClean="0"/>
              <a:t>emergencia</a:t>
            </a:r>
            <a:r>
              <a:rPr lang="en-US" sz="2800" dirty="0" smtClean="0"/>
              <a:t>)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no se </a:t>
            </a:r>
            <a:r>
              <a:rPr lang="en-US" sz="2800" dirty="0" err="1" smtClean="0"/>
              <a:t>pueda</a:t>
            </a:r>
            <a:r>
              <a:rPr lang="en-US" sz="2800" dirty="0" smtClean="0"/>
              <a:t> </a:t>
            </a:r>
            <a:r>
              <a:rPr lang="en-US" sz="2800" dirty="0" err="1" smtClean="0"/>
              <a:t>revender</a:t>
            </a:r>
            <a:r>
              <a:rPr lang="en-US" sz="2800" dirty="0" smtClean="0"/>
              <a:t> los </a:t>
            </a:r>
            <a:r>
              <a:rPr lang="en-US" sz="2800" dirty="0" err="1" smtClean="0"/>
              <a:t>servicios</a:t>
            </a:r>
            <a:r>
              <a:rPr lang="en-US" sz="2800" dirty="0" smtClean="0"/>
              <a:t> de data.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Integración</a:t>
            </a:r>
            <a:r>
              <a:rPr lang="en-US" dirty="0" smtClean="0"/>
              <a:t> vertical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Idea </a:t>
            </a:r>
            <a:r>
              <a:rPr lang="en-US" dirty="0" err="1" smtClean="0"/>
              <a:t>básica</a:t>
            </a:r>
            <a:r>
              <a:rPr lang="en-US" dirty="0" smtClean="0"/>
              <a:t>:  </a:t>
            </a:r>
            <a:r>
              <a:rPr lang="en-US" dirty="0" err="1" smtClean="0"/>
              <a:t>Controlar</a:t>
            </a:r>
            <a:r>
              <a:rPr lang="en-US" dirty="0" smtClean="0"/>
              <a:t> los </a:t>
            </a:r>
            <a:r>
              <a:rPr lang="en-US" dirty="0" err="1" smtClean="0"/>
              <a:t>proveedores</a:t>
            </a:r>
            <a:r>
              <a:rPr lang="en-US" dirty="0" smtClean="0"/>
              <a:t> </a:t>
            </a:r>
            <a:r>
              <a:rPr lang="en-US" i="1" dirty="0"/>
              <a:t>downstream</a:t>
            </a:r>
            <a:r>
              <a:rPr lang="en-US" dirty="0"/>
              <a:t> </a:t>
            </a:r>
            <a:r>
              <a:rPr lang="en-US" dirty="0" err="1" smtClean="0"/>
              <a:t>tanto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el </a:t>
            </a:r>
            <a:r>
              <a:rPr lang="en-US" dirty="0" err="1" smtClean="0"/>
              <a:t>mercado</a:t>
            </a:r>
            <a:r>
              <a:rPr lang="en-US" dirty="0" smtClean="0"/>
              <a:t> actual.</a:t>
            </a:r>
            <a:endParaRPr lang="en-US" dirty="0"/>
          </a:p>
          <a:p>
            <a:r>
              <a:rPr lang="es-PE" dirty="0" smtClean="0"/>
              <a:t>Ejemplo:</a:t>
            </a:r>
            <a:endParaRPr lang="en-US" dirty="0"/>
          </a:p>
          <a:p>
            <a:pPr lvl="1"/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telefónica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monopolio</a:t>
            </a:r>
            <a:r>
              <a:rPr lang="en-US" dirty="0" smtClean="0"/>
              <a:t> local en el </a:t>
            </a:r>
            <a:r>
              <a:rPr lang="en-US" dirty="0" err="1" smtClean="0"/>
              <a:t>mercado</a:t>
            </a:r>
            <a:r>
              <a:rPr lang="en-US" dirty="0" smtClean="0"/>
              <a:t> de </a:t>
            </a:r>
            <a:r>
              <a:rPr lang="en-US" dirty="0" err="1" smtClean="0"/>
              <a:t>acceso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quiere</a:t>
            </a:r>
            <a:r>
              <a:rPr lang="en-US" dirty="0" smtClean="0"/>
              <a:t> vender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acceso</a:t>
            </a:r>
            <a:r>
              <a:rPr lang="en-US" dirty="0" smtClean="0"/>
              <a:t> a un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bajo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empresas</a:t>
            </a:r>
            <a:r>
              <a:rPr lang="en-US" dirty="0" smtClean="0"/>
              <a:t> de </a:t>
            </a:r>
            <a:r>
              <a:rPr lang="en-US" dirty="0" err="1" smtClean="0"/>
              <a:t>larga</a:t>
            </a:r>
            <a:r>
              <a:rPr lang="en-US" dirty="0" smtClean="0"/>
              <a:t> </a:t>
            </a:r>
            <a:r>
              <a:rPr lang="en-US" dirty="0" err="1" smtClean="0"/>
              <a:t>distancia</a:t>
            </a:r>
            <a:r>
              <a:rPr lang="en-US" dirty="0" smtClean="0"/>
              <a:t> y de </a:t>
            </a:r>
            <a:r>
              <a:rPr lang="en-US" dirty="0" err="1" smtClean="0"/>
              <a:t>servicios</a:t>
            </a:r>
            <a:r>
              <a:rPr lang="en-US" dirty="0" smtClean="0"/>
              <a:t> </a:t>
            </a:r>
            <a:r>
              <a:rPr lang="en-US" i="1" dirty="0" smtClean="0"/>
              <a:t>analog, </a:t>
            </a:r>
            <a:r>
              <a:rPr lang="en-US" dirty="0" err="1" smtClean="0"/>
              <a:t>pero</a:t>
            </a:r>
            <a:r>
              <a:rPr lang="en-US" dirty="0" smtClean="0"/>
              <a:t> a un </a:t>
            </a:r>
            <a:r>
              <a:rPr lang="en-US" dirty="0" err="1" smtClean="0"/>
              <a:t>precio</a:t>
            </a:r>
            <a:r>
              <a:rPr lang="en-US" dirty="0" smtClean="0"/>
              <a:t> alto los </a:t>
            </a:r>
            <a:r>
              <a:rPr lang="en-US" dirty="0" err="1" smtClean="0"/>
              <a:t>servicios</a:t>
            </a:r>
            <a:r>
              <a:rPr lang="en-US" dirty="0" smtClean="0"/>
              <a:t> </a:t>
            </a:r>
            <a:r>
              <a:rPr lang="en-US" dirty="0" err="1" smtClean="0"/>
              <a:t>digitales</a:t>
            </a:r>
            <a:r>
              <a:rPr lang="en-US" dirty="0" smtClean="0"/>
              <a:t> </a:t>
            </a:r>
            <a:r>
              <a:rPr lang="en-US" dirty="0" err="1" smtClean="0"/>
              <a:t>inalámbricos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 smtClean="0"/>
              <a:t>Solución</a:t>
            </a:r>
            <a:r>
              <a:rPr lang="en-US" dirty="0"/>
              <a:t>:  </a:t>
            </a:r>
            <a:r>
              <a:rPr lang="en-US" dirty="0" err="1" smtClean="0"/>
              <a:t>Comprar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tres</a:t>
            </a:r>
            <a:r>
              <a:rPr lang="en-US" dirty="0" smtClean="0"/>
              <a:t> </a:t>
            </a:r>
            <a:r>
              <a:rPr lang="en-US" dirty="0" err="1" smtClean="0"/>
              <a:t>empresas</a:t>
            </a:r>
            <a:r>
              <a:rPr lang="en-US" dirty="0" smtClean="0"/>
              <a:t> </a:t>
            </a:r>
            <a:r>
              <a:rPr lang="en-US" i="1" dirty="0" smtClean="0"/>
              <a:t>downstream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funciona</a:t>
            </a:r>
            <a:r>
              <a:rPr lang="en-US" dirty="0" smtClean="0"/>
              <a:t> la </a:t>
            </a:r>
            <a:r>
              <a:rPr lang="en-US" dirty="0" err="1" smtClean="0"/>
              <a:t>discriminación</a:t>
            </a:r>
            <a:r>
              <a:rPr lang="en-US" dirty="0" smtClean="0"/>
              <a:t> en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mejorar</a:t>
            </a:r>
            <a:r>
              <a:rPr lang="en-US" dirty="0" smtClean="0"/>
              <a:t> </a:t>
            </a:r>
            <a:r>
              <a:rPr lang="en-US" dirty="0" err="1" smtClean="0"/>
              <a:t>ganancias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discriminación</a:t>
            </a:r>
            <a:r>
              <a:rPr lang="en-US" dirty="0" smtClean="0"/>
              <a:t> en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hace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gane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gran</a:t>
            </a:r>
            <a:r>
              <a:rPr lang="en-US" dirty="0" smtClean="0"/>
              <a:t> parte del </a:t>
            </a:r>
            <a:r>
              <a:rPr lang="en-US" dirty="0" err="1" smtClean="0"/>
              <a:t>excedente</a:t>
            </a:r>
            <a:r>
              <a:rPr lang="en-US" dirty="0" smtClean="0"/>
              <a:t> del </a:t>
            </a:r>
            <a:r>
              <a:rPr lang="en-US" dirty="0" err="1" smtClean="0"/>
              <a:t>consumidor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La firma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cobrar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 altos a los </a:t>
            </a:r>
            <a:r>
              <a:rPr lang="en-US" dirty="0" err="1" smtClean="0"/>
              <a:t>clientes</a:t>
            </a:r>
            <a:r>
              <a:rPr lang="en-US" dirty="0" smtClean="0"/>
              <a:t> con </a:t>
            </a:r>
            <a:r>
              <a:rPr lang="en-US" dirty="0" err="1" smtClean="0"/>
              <a:t>alta</a:t>
            </a:r>
            <a:r>
              <a:rPr lang="en-US" dirty="0" smtClean="0"/>
              <a:t> </a:t>
            </a:r>
            <a:r>
              <a:rPr lang="en-US" dirty="0" err="1" smtClean="0"/>
              <a:t>demanda</a:t>
            </a:r>
            <a:r>
              <a:rPr lang="en-US" dirty="0" smtClean="0"/>
              <a:t> y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bajos</a:t>
            </a:r>
            <a:r>
              <a:rPr lang="en-US" dirty="0" smtClean="0"/>
              <a:t> a los </a:t>
            </a:r>
            <a:r>
              <a:rPr lang="en-US" dirty="0" err="1" smtClean="0"/>
              <a:t>clientes</a:t>
            </a:r>
            <a:r>
              <a:rPr lang="en-US" dirty="0" smtClean="0"/>
              <a:t> con </a:t>
            </a: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baja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2514600" y="2819400"/>
            <a:ext cx="2667000" cy="2362200"/>
          </a:xfrm>
          <a:prstGeom prst="rtTriangle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514600" y="3962400"/>
            <a:ext cx="12954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Discriminación</a:t>
            </a:r>
            <a:r>
              <a:rPr lang="en-US" dirty="0" smtClean="0"/>
              <a:t> en </a:t>
            </a:r>
            <a:r>
              <a:rPr lang="en-US" dirty="0" err="1" smtClean="0"/>
              <a:t>precios</a:t>
            </a:r>
            <a:r>
              <a:rPr lang="en-US" dirty="0"/>
              <a:t> </a:t>
            </a:r>
            <a:r>
              <a:rPr lang="en-US" dirty="0" err="1" smtClean="0"/>
              <a:t>graficamente</a:t>
            </a:r>
            <a:endParaRPr lang="en-US" dirty="0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2514600" y="2590800"/>
            <a:ext cx="0" cy="35052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514600" y="6096000"/>
            <a:ext cx="44196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514600" y="2819400"/>
            <a:ext cx="3657600" cy="3276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7070725" y="5908675"/>
            <a:ext cx="1293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</a:rPr>
              <a:t>Cantidad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2057400" y="2057400"/>
            <a:ext cx="9701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</a:rPr>
              <a:t>Precio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2514600" y="2819400"/>
            <a:ext cx="1828800" cy="3276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2514600" y="51816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810000" y="3962400"/>
            <a:ext cx="0" cy="2133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2514600" y="3962400"/>
            <a:ext cx="1295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4419600" y="4114800"/>
            <a:ext cx="13628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</a:rPr>
              <a:t>Demanda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6681788" y="4613275"/>
            <a:ext cx="6639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</a:rPr>
              <a:t>CM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4114800" y="5410200"/>
            <a:ext cx="5613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</a:rPr>
              <a:t>IM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152400" y="4191000"/>
            <a:ext cx="21563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s-PE" sz="2400" dirty="0" smtClean="0">
                <a:latin typeface="Times New Roman" pitchFamily="18" charset="0"/>
              </a:rPr>
              <a:t>Renta bajo</a:t>
            </a:r>
            <a:endParaRPr lang="en-US" sz="2400" dirty="0">
              <a:latin typeface="Times New Roman" pitchFamily="18" charset="0"/>
            </a:endParaRPr>
          </a:p>
          <a:p>
            <a:pPr algn="ctr"/>
            <a:r>
              <a:rPr lang="es-PE" sz="2400" dirty="0">
                <a:latin typeface="Times New Roman" pitchFamily="18" charset="0"/>
              </a:rPr>
              <a:t>p</a:t>
            </a:r>
            <a:r>
              <a:rPr lang="es-PE" sz="2400" dirty="0" smtClean="0">
                <a:latin typeface="Times New Roman" pitchFamily="18" charset="0"/>
              </a:rPr>
              <a:t>recio uniforme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>
            <a:off x="2133600" y="4495800"/>
            <a:ext cx="914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2979738" y="2438400"/>
            <a:ext cx="307648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</a:rPr>
              <a:t>Renta</a:t>
            </a:r>
            <a:r>
              <a:rPr lang="en-US" sz="2400" dirty="0" smtClean="0">
                <a:latin typeface="Times New Roman" pitchFamily="18" charset="0"/>
              </a:rPr>
              <a:t> con </a:t>
            </a:r>
          </a:p>
          <a:p>
            <a:pPr algn="ctr"/>
            <a:r>
              <a:rPr lang="en-US" sz="2400" dirty="0" err="1" smtClean="0">
                <a:latin typeface="Times New Roman" pitchFamily="18" charset="0"/>
              </a:rPr>
              <a:t>discriminación</a:t>
            </a:r>
            <a:r>
              <a:rPr lang="en-US" sz="2400" dirty="0" smtClean="0">
                <a:latin typeface="Times New Roman" pitchFamily="18" charset="0"/>
              </a:rPr>
              <a:t> perfecta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 flipH="1">
            <a:off x="3200400" y="32004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discriminación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Primer </a:t>
            </a:r>
            <a:r>
              <a:rPr lang="en-US" dirty="0" err="1" smtClean="0"/>
              <a:t>grado</a:t>
            </a:r>
            <a:r>
              <a:rPr lang="en-US" dirty="0" smtClean="0"/>
              <a:t>:  </a:t>
            </a:r>
            <a:r>
              <a:rPr lang="en-US" dirty="0" err="1" smtClean="0"/>
              <a:t>Discriminación</a:t>
            </a:r>
            <a:r>
              <a:rPr lang="en-US" dirty="0" smtClean="0"/>
              <a:t> perfecta; la firma </a:t>
            </a:r>
            <a:r>
              <a:rPr lang="en-US" dirty="0" err="1" smtClean="0"/>
              <a:t>gana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el </a:t>
            </a:r>
            <a:r>
              <a:rPr lang="en-US" dirty="0" err="1" smtClean="0"/>
              <a:t>excedente</a:t>
            </a:r>
            <a:r>
              <a:rPr lang="en-US" dirty="0" smtClean="0"/>
              <a:t> del </a:t>
            </a:r>
            <a:r>
              <a:rPr lang="en-US" dirty="0" err="1" smtClean="0"/>
              <a:t>consumidor</a:t>
            </a:r>
            <a:endParaRPr lang="en-US" dirty="0"/>
          </a:p>
          <a:p>
            <a:r>
              <a:rPr lang="en-US" dirty="0" smtClean="0"/>
              <a:t>Segundo </a:t>
            </a:r>
            <a:r>
              <a:rPr lang="en-US" dirty="0" err="1" smtClean="0"/>
              <a:t>grado</a:t>
            </a:r>
            <a:r>
              <a:rPr lang="en-US" dirty="0" smtClean="0"/>
              <a:t>:  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promedio</a:t>
            </a:r>
            <a:r>
              <a:rPr lang="en-US" dirty="0" smtClean="0"/>
              <a:t> </a:t>
            </a:r>
            <a:r>
              <a:rPr lang="en-US" dirty="0" err="1" smtClean="0"/>
              <a:t>varía</a:t>
            </a:r>
            <a:r>
              <a:rPr lang="en-US" dirty="0" smtClean="0"/>
              <a:t> con la </a:t>
            </a:r>
            <a:r>
              <a:rPr lang="en-US" dirty="0" err="1" smtClean="0"/>
              <a:t>cantidad</a:t>
            </a:r>
            <a:r>
              <a:rPr lang="en-US" dirty="0" smtClean="0"/>
              <a:t> </a:t>
            </a:r>
            <a:r>
              <a:rPr lang="en-US" dirty="0" err="1" smtClean="0"/>
              <a:t>comprada</a:t>
            </a:r>
            <a:r>
              <a:rPr lang="en-US" dirty="0" smtClean="0"/>
              <a:t> (</a:t>
            </a:r>
            <a:r>
              <a:rPr lang="en-US" dirty="0" err="1" smtClean="0"/>
              <a:t>descuento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cantidad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grado</a:t>
            </a:r>
            <a:r>
              <a:rPr lang="en-US" dirty="0" smtClean="0"/>
              <a:t>:  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varía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de </a:t>
            </a:r>
            <a:r>
              <a:rPr lang="en-US" dirty="0" err="1" smtClean="0"/>
              <a:t>cliente</a:t>
            </a:r>
            <a:r>
              <a:rPr lang="en-US" dirty="0" smtClean="0"/>
              <a:t> (</a:t>
            </a:r>
            <a:r>
              <a:rPr lang="en-US" dirty="0" err="1" smtClean="0"/>
              <a:t>segmentación</a:t>
            </a:r>
            <a:r>
              <a:rPr lang="en-US" dirty="0" smtClean="0"/>
              <a:t> del </a:t>
            </a:r>
            <a:r>
              <a:rPr lang="en-US" dirty="0" err="1" smtClean="0"/>
              <a:t>mercado</a:t>
            </a:r>
            <a:r>
              <a:rPr lang="en-US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Discriminación</a:t>
            </a:r>
            <a:r>
              <a:rPr lang="en-US" dirty="0" smtClean="0"/>
              <a:t> del </a:t>
            </a:r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grado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err="1" smtClean="0"/>
              <a:t>Ejemplo</a:t>
            </a:r>
            <a:r>
              <a:rPr lang="en-US" sz="2800" dirty="0" smtClean="0"/>
              <a:t>:  Planes de </a:t>
            </a:r>
            <a:r>
              <a:rPr lang="en-US" sz="2800" dirty="0" err="1" smtClean="0"/>
              <a:t>las</a:t>
            </a:r>
            <a:r>
              <a:rPr lang="en-US" sz="2800" dirty="0" smtClean="0"/>
              <a:t> </a:t>
            </a:r>
            <a:r>
              <a:rPr lang="en-US" sz="2800" dirty="0" err="1" smtClean="0"/>
              <a:t>empresas</a:t>
            </a:r>
            <a:r>
              <a:rPr lang="en-US" sz="2800" dirty="0" smtClean="0"/>
              <a:t> </a:t>
            </a:r>
            <a:r>
              <a:rPr lang="en-US" sz="2800" dirty="0" err="1" smtClean="0"/>
              <a:t>celulares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En general,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empresa</a:t>
            </a:r>
            <a:r>
              <a:rPr lang="en-US" sz="2800" dirty="0" smtClean="0"/>
              <a:t> </a:t>
            </a:r>
            <a:r>
              <a:rPr lang="en-US" sz="2800" dirty="0" err="1" smtClean="0"/>
              <a:t>tiene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buscar</a:t>
            </a:r>
            <a:r>
              <a:rPr lang="en-US" sz="2800" dirty="0" smtClean="0"/>
              <a:t> la forma de </a:t>
            </a:r>
            <a:r>
              <a:rPr lang="en-US" sz="2800" dirty="0" err="1" smtClean="0"/>
              <a:t>permitir</a:t>
            </a:r>
            <a:r>
              <a:rPr lang="en-US" sz="2800" dirty="0" smtClean="0"/>
              <a:t> los </a:t>
            </a:r>
            <a:r>
              <a:rPr lang="en-US" sz="2800" dirty="0" err="1" smtClean="0"/>
              <a:t>clientes</a:t>
            </a:r>
            <a:r>
              <a:rPr lang="en-US" sz="2800" dirty="0" smtClean="0"/>
              <a:t> a </a:t>
            </a:r>
            <a:r>
              <a:rPr lang="en-US" sz="2800" dirty="0" err="1" smtClean="0"/>
              <a:t>arreglarse</a:t>
            </a:r>
            <a:r>
              <a:rPr lang="en-US" sz="2800" dirty="0" smtClean="0"/>
              <a:t> en sub-</a:t>
            </a:r>
            <a:r>
              <a:rPr lang="en-US" sz="2800" dirty="0" err="1" smtClean="0"/>
              <a:t>mercados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funcione</a:t>
            </a:r>
            <a:r>
              <a:rPr lang="en-US" sz="2800" dirty="0" smtClean="0"/>
              <a:t> </a:t>
            </a:r>
            <a:r>
              <a:rPr lang="en-US" sz="2800" dirty="0" err="1" smtClean="0"/>
              <a:t>este</a:t>
            </a:r>
            <a:r>
              <a:rPr lang="en-US" sz="2800" dirty="0" smtClean="0"/>
              <a:t> </a:t>
            </a:r>
            <a:r>
              <a:rPr lang="en-US" sz="2800" dirty="0" err="1" smtClean="0"/>
              <a:t>tipo</a:t>
            </a:r>
            <a:r>
              <a:rPr lang="en-US" sz="2800" dirty="0" smtClean="0"/>
              <a:t> de </a:t>
            </a:r>
            <a:r>
              <a:rPr lang="en-US" sz="2800" dirty="0" err="1" smtClean="0"/>
              <a:t>discriminación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Precios</a:t>
            </a:r>
            <a:r>
              <a:rPr lang="en-US" dirty="0" smtClean="0"/>
              <a:t> no </a:t>
            </a:r>
            <a:r>
              <a:rPr lang="en-US" dirty="0" err="1" smtClean="0"/>
              <a:t>lineales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Básicamente</a:t>
            </a:r>
            <a:r>
              <a:rPr lang="en-US" dirty="0" smtClean="0"/>
              <a:t>,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forma de </a:t>
            </a:r>
            <a:r>
              <a:rPr lang="en-US" dirty="0" err="1" smtClean="0"/>
              <a:t>discriminación</a:t>
            </a:r>
            <a:r>
              <a:rPr lang="en-US" dirty="0" smtClean="0"/>
              <a:t> del </a:t>
            </a:r>
            <a:r>
              <a:rPr lang="en-US" dirty="0" err="1" smtClean="0"/>
              <a:t>segundo</a:t>
            </a:r>
            <a:r>
              <a:rPr lang="en-US" dirty="0" smtClean="0"/>
              <a:t> </a:t>
            </a:r>
            <a:r>
              <a:rPr lang="en-US" dirty="0" err="1" smtClean="0"/>
              <a:t>grado</a:t>
            </a:r>
            <a:endParaRPr lang="en-US" dirty="0"/>
          </a:p>
          <a:p>
            <a:r>
              <a:rPr lang="en-US" dirty="0" err="1" smtClean="0"/>
              <a:t>Ejemplo</a:t>
            </a:r>
            <a:r>
              <a:rPr lang="en-US" dirty="0" smtClean="0"/>
              <a:t>:  </a:t>
            </a:r>
            <a:r>
              <a:rPr lang="en-US" dirty="0" err="1" smtClean="0"/>
              <a:t>tarifas</a:t>
            </a:r>
            <a:r>
              <a:rPr lang="en-US" dirty="0" smtClean="0"/>
              <a:t> en dos </a:t>
            </a:r>
            <a:r>
              <a:rPr lang="en-US" dirty="0" err="1" smtClean="0"/>
              <a:t>partes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Tarifas</a:t>
            </a:r>
            <a:r>
              <a:rPr lang="en-US" dirty="0" smtClean="0"/>
              <a:t> y </a:t>
            </a:r>
            <a:r>
              <a:rPr lang="en-US" dirty="0" err="1" smtClean="0"/>
              <a:t>precios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err="1" smtClean="0"/>
              <a:t>Teor</a:t>
            </a:r>
            <a:r>
              <a:rPr lang="es-PE" sz="2400" dirty="0" err="1" smtClean="0"/>
              <a:t>ía</a:t>
            </a:r>
            <a:r>
              <a:rPr lang="es-PE" sz="2400" dirty="0" smtClean="0"/>
              <a:t> económica nos enseña que en un mercado competitivo, el precio de un bien o servicio va a ser igual al costo marginal.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El </a:t>
            </a:r>
            <a:r>
              <a:rPr lang="en-US" sz="2400" dirty="0" err="1" smtClean="0"/>
              <a:t>caso</a:t>
            </a:r>
            <a:r>
              <a:rPr lang="en-US" sz="2400" dirty="0" smtClean="0"/>
              <a:t> </a:t>
            </a:r>
            <a:r>
              <a:rPr lang="en-US" sz="2400" dirty="0" err="1" smtClean="0"/>
              <a:t>opuesto</a:t>
            </a:r>
            <a:r>
              <a:rPr lang="en-US" sz="2400" dirty="0" smtClean="0"/>
              <a:t> a la </a:t>
            </a:r>
            <a:r>
              <a:rPr lang="en-US" sz="2400" dirty="0" err="1" smtClean="0"/>
              <a:t>situación</a:t>
            </a:r>
            <a:r>
              <a:rPr lang="en-US" sz="2400" dirty="0" smtClean="0"/>
              <a:t> de </a:t>
            </a:r>
            <a:r>
              <a:rPr lang="en-US" sz="2400" dirty="0" err="1" smtClean="0"/>
              <a:t>competencia</a:t>
            </a:r>
            <a:r>
              <a:rPr lang="en-US" sz="2400" dirty="0" smtClean="0"/>
              <a:t> </a:t>
            </a:r>
            <a:r>
              <a:rPr lang="en-US" sz="2400" dirty="0" err="1" smtClean="0"/>
              <a:t>pura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monopolio</a:t>
            </a:r>
            <a:r>
              <a:rPr lang="en-US" sz="2400" dirty="0" smtClean="0"/>
              <a:t> </a:t>
            </a:r>
            <a:r>
              <a:rPr lang="en-US" sz="2400" dirty="0" err="1" smtClean="0"/>
              <a:t>puro</a:t>
            </a:r>
            <a:r>
              <a:rPr lang="en-US" sz="2400" dirty="0" smtClean="0"/>
              <a:t>.  En </a:t>
            </a:r>
            <a:r>
              <a:rPr lang="en-US" sz="2400" dirty="0" err="1" smtClean="0"/>
              <a:t>este</a:t>
            </a:r>
            <a:r>
              <a:rPr lang="en-US" sz="2400" dirty="0" smtClean="0"/>
              <a:t> </a:t>
            </a:r>
            <a:r>
              <a:rPr lang="en-US" sz="2400" dirty="0" err="1" smtClean="0"/>
              <a:t>caso</a:t>
            </a:r>
            <a:r>
              <a:rPr lang="en-US" sz="2400" dirty="0" smtClean="0"/>
              <a:t>, el </a:t>
            </a:r>
            <a:r>
              <a:rPr lang="en-US" sz="2400" dirty="0" err="1" smtClean="0"/>
              <a:t>precio</a:t>
            </a:r>
            <a:r>
              <a:rPr lang="en-US" sz="2400" dirty="0" smtClean="0"/>
              <a:t> se </a:t>
            </a:r>
            <a:r>
              <a:rPr lang="en-US" sz="2400" dirty="0" err="1" smtClean="0"/>
              <a:t>determina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la </a:t>
            </a:r>
            <a:r>
              <a:rPr lang="en-US" sz="2400" dirty="0" err="1" smtClean="0"/>
              <a:t>demanda</a:t>
            </a:r>
            <a:r>
              <a:rPr lang="en-US" sz="2400" dirty="0" smtClean="0"/>
              <a:t> del </a:t>
            </a:r>
            <a:r>
              <a:rPr lang="en-US" sz="2400" dirty="0" err="1" smtClean="0"/>
              <a:t>bien</a:t>
            </a:r>
            <a:r>
              <a:rPr lang="en-US" sz="2400" dirty="0" smtClean="0"/>
              <a:t> o </a:t>
            </a:r>
            <a:r>
              <a:rPr lang="en-US" sz="2400" dirty="0" err="1" smtClean="0"/>
              <a:t>servicio</a:t>
            </a:r>
            <a:r>
              <a:rPr lang="en-US" sz="2400" dirty="0" smtClean="0"/>
              <a:t>, y el </a:t>
            </a:r>
            <a:r>
              <a:rPr lang="en-US" sz="2400" dirty="0" err="1" smtClean="0"/>
              <a:t>nivel</a:t>
            </a:r>
            <a:r>
              <a:rPr lang="en-US" sz="2400" dirty="0" smtClean="0"/>
              <a:t> de </a:t>
            </a:r>
            <a:r>
              <a:rPr lang="en-US" sz="2400" dirty="0" err="1" smtClean="0"/>
              <a:t>producción</a:t>
            </a:r>
            <a:r>
              <a:rPr lang="en-US" sz="2400" dirty="0" smtClean="0"/>
              <a:t> se </a:t>
            </a:r>
            <a:r>
              <a:rPr lang="en-US" sz="2400" dirty="0" err="1" smtClean="0"/>
              <a:t>determina</a:t>
            </a:r>
            <a:r>
              <a:rPr lang="en-US" sz="2400" dirty="0" smtClean="0"/>
              <a:t> al </a:t>
            </a:r>
            <a:r>
              <a:rPr lang="en-US" sz="2400" dirty="0" err="1" smtClean="0"/>
              <a:t>punto</a:t>
            </a:r>
            <a:r>
              <a:rPr lang="en-US" sz="2400" dirty="0" smtClean="0"/>
              <a:t> de </a:t>
            </a:r>
            <a:r>
              <a:rPr lang="en-US" sz="2400" dirty="0" err="1" smtClean="0"/>
              <a:t>máxima</a:t>
            </a:r>
            <a:r>
              <a:rPr lang="en-US" sz="2400" dirty="0" smtClean="0"/>
              <a:t> </a:t>
            </a:r>
            <a:r>
              <a:rPr lang="en-US" sz="2400" dirty="0" err="1" smtClean="0"/>
              <a:t>ganancia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el </a:t>
            </a:r>
            <a:r>
              <a:rPr lang="en-US" sz="2400" dirty="0" err="1" smtClean="0"/>
              <a:t>monopolista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err="1" smtClean="0"/>
              <a:t>Precios</a:t>
            </a:r>
            <a:r>
              <a:rPr lang="en-US" sz="2400" dirty="0" smtClean="0"/>
              <a:t> </a:t>
            </a:r>
            <a:r>
              <a:rPr lang="en-US" sz="2400" dirty="0" err="1" smtClean="0"/>
              <a:t>siempre</a:t>
            </a:r>
            <a:r>
              <a:rPr lang="en-US" sz="2400" dirty="0" smtClean="0"/>
              <a:t> </a:t>
            </a:r>
            <a:r>
              <a:rPr lang="en-US" sz="2400" dirty="0" err="1" smtClean="0"/>
              <a:t>están</a:t>
            </a:r>
            <a:r>
              <a:rPr lang="en-US" sz="2400" dirty="0" smtClean="0"/>
              <a:t> </a:t>
            </a:r>
            <a:r>
              <a:rPr lang="en-US" sz="2400" dirty="0" err="1" smtClean="0"/>
              <a:t>más</a:t>
            </a:r>
            <a:r>
              <a:rPr lang="en-US" sz="2400" dirty="0" smtClean="0"/>
              <a:t> altos en un </a:t>
            </a:r>
            <a:r>
              <a:rPr lang="en-US" sz="2400" dirty="0" err="1" smtClean="0"/>
              <a:t>mercado</a:t>
            </a:r>
            <a:r>
              <a:rPr lang="en-US" sz="2400" dirty="0" smtClean="0"/>
              <a:t> </a:t>
            </a:r>
            <a:r>
              <a:rPr lang="en-US" sz="2400" dirty="0" err="1" smtClean="0"/>
              <a:t>monopolista</a:t>
            </a:r>
            <a:r>
              <a:rPr lang="en-US" sz="2400" dirty="0" smtClean="0"/>
              <a:t>, y el </a:t>
            </a:r>
            <a:r>
              <a:rPr lang="en-US" sz="2400" dirty="0" err="1" smtClean="0"/>
              <a:t>nivel</a:t>
            </a:r>
            <a:r>
              <a:rPr lang="en-US" sz="2400" dirty="0" smtClean="0"/>
              <a:t> de </a:t>
            </a:r>
            <a:r>
              <a:rPr lang="en-US" sz="2400" dirty="0" err="1" smtClean="0"/>
              <a:t>producción</a:t>
            </a:r>
            <a:r>
              <a:rPr lang="en-US" sz="2400" dirty="0" smtClean="0"/>
              <a:t> </a:t>
            </a:r>
            <a:r>
              <a:rPr lang="en-US" sz="2400" dirty="0" err="1" smtClean="0"/>
              <a:t>más</a:t>
            </a:r>
            <a:r>
              <a:rPr lang="en-US" sz="2400" dirty="0" smtClean="0"/>
              <a:t> </a:t>
            </a:r>
            <a:r>
              <a:rPr lang="en-US" sz="2400" dirty="0" err="1" smtClean="0"/>
              <a:t>bajo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en la </a:t>
            </a:r>
            <a:r>
              <a:rPr lang="en-US" sz="2400" dirty="0" err="1" smtClean="0"/>
              <a:t>competencia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Este </a:t>
            </a:r>
            <a:r>
              <a:rPr lang="en-US" sz="2400" dirty="0" err="1" smtClean="0"/>
              <a:t>resultado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la </a:t>
            </a:r>
            <a:r>
              <a:rPr lang="en-US" sz="2400" dirty="0" err="1" smtClean="0"/>
              <a:t>justificación</a:t>
            </a:r>
            <a:r>
              <a:rPr lang="en-US" sz="2400" dirty="0" smtClean="0"/>
              <a:t> </a:t>
            </a:r>
            <a:r>
              <a:rPr lang="en-US" sz="2400" dirty="0" err="1" smtClean="0"/>
              <a:t>clásica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la </a:t>
            </a:r>
            <a:r>
              <a:rPr lang="en-US" sz="2400" dirty="0" err="1" smtClean="0"/>
              <a:t>regulación</a:t>
            </a:r>
            <a:r>
              <a:rPr lang="en-US" sz="2400" dirty="0" smtClean="0"/>
              <a:t> de los </a:t>
            </a:r>
            <a:r>
              <a:rPr lang="en-US" sz="2400" dirty="0" err="1" smtClean="0"/>
              <a:t>monopolios</a:t>
            </a:r>
            <a:r>
              <a:rPr lang="en-US" sz="2400" dirty="0" smtClean="0"/>
              <a:t>:  Hay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hacer</a:t>
            </a:r>
            <a:r>
              <a:rPr lang="en-US" sz="2400" dirty="0" smtClean="0"/>
              <a:t> los </a:t>
            </a:r>
            <a:r>
              <a:rPr lang="en-US" sz="2400" dirty="0" err="1" smtClean="0"/>
              <a:t>precios</a:t>
            </a:r>
            <a:r>
              <a:rPr lang="en-US" sz="2400" dirty="0" smtClean="0"/>
              <a:t> </a:t>
            </a:r>
            <a:r>
              <a:rPr lang="en-US" sz="2400" dirty="0" err="1" smtClean="0"/>
              <a:t>más</a:t>
            </a:r>
            <a:r>
              <a:rPr lang="en-US" sz="2400" dirty="0" smtClean="0"/>
              <a:t> </a:t>
            </a:r>
            <a:r>
              <a:rPr lang="en-US" sz="2400" dirty="0" err="1" smtClean="0"/>
              <a:t>bajos</a:t>
            </a:r>
            <a:r>
              <a:rPr lang="en-US" sz="2400" dirty="0" smtClean="0"/>
              <a:t> y la </a:t>
            </a:r>
            <a:r>
              <a:rPr lang="en-US" sz="2400" dirty="0" err="1" smtClean="0"/>
              <a:t>producción</a:t>
            </a:r>
            <a:r>
              <a:rPr lang="en-US" sz="2400" dirty="0" smtClean="0"/>
              <a:t> </a:t>
            </a:r>
            <a:r>
              <a:rPr lang="en-US" sz="2400" dirty="0" err="1" smtClean="0"/>
              <a:t>más</a:t>
            </a:r>
            <a:r>
              <a:rPr lang="en-US" sz="2400" dirty="0" smtClean="0"/>
              <a:t> </a:t>
            </a:r>
            <a:r>
              <a:rPr lang="en-US" sz="2400" dirty="0" err="1" smtClean="0"/>
              <a:t>alta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Tie-ins</a:t>
            </a:r>
            <a:endParaRPr lang="en-US" i="1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err="1" smtClean="0"/>
              <a:t>Una</a:t>
            </a:r>
            <a:r>
              <a:rPr lang="en-US" dirty="0" smtClean="0"/>
              <a:t> forma de </a:t>
            </a:r>
            <a:r>
              <a:rPr lang="en-US" i="1" dirty="0" smtClean="0"/>
              <a:t>bundling</a:t>
            </a:r>
            <a:r>
              <a:rPr lang="en-US" dirty="0" smtClean="0"/>
              <a:t> </a:t>
            </a:r>
            <a:r>
              <a:rPr lang="en-US" dirty="0" err="1" smtClean="0"/>
              <a:t>donde</a:t>
            </a:r>
            <a:r>
              <a:rPr lang="en-US" dirty="0" smtClean="0"/>
              <a:t> dos </a:t>
            </a:r>
            <a:r>
              <a:rPr lang="en-US" dirty="0" err="1" smtClean="0"/>
              <a:t>productos</a:t>
            </a:r>
            <a:r>
              <a:rPr lang="en-US" dirty="0" smtClean="0"/>
              <a:t> </a:t>
            </a:r>
            <a:r>
              <a:rPr lang="en-US" dirty="0" err="1" smtClean="0"/>
              <a:t>separables</a:t>
            </a:r>
            <a:r>
              <a:rPr lang="en-US" dirty="0" smtClean="0"/>
              <a:t> se </a:t>
            </a:r>
            <a:r>
              <a:rPr lang="en-US" dirty="0" err="1" smtClean="0"/>
              <a:t>venden</a:t>
            </a:r>
            <a:r>
              <a:rPr lang="en-US" dirty="0" smtClean="0"/>
              <a:t> </a:t>
            </a:r>
            <a:r>
              <a:rPr lang="en-US" dirty="0" err="1" smtClean="0"/>
              <a:t>juntos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:  radio con </a:t>
            </a:r>
            <a:r>
              <a:rPr lang="en-US" dirty="0" err="1" smtClean="0"/>
              <a:t>baterías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minimo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los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vendido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separado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restringido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mínima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demanda</a:t>
            </a:r>
            <a:r>
              <a:rPr lang="en-US" dirty="0" smtClean="0"/>
              <a:t> total </a:t>
            </a:r>
            <a:r>
              <a:rPr lang="en-US" dirty="0" err="1" smtClean="0"/>
              <a:t>para</a:t>
            </a:r>
            <a:r>
              <a:rPr lang="en-US" dirty="0" smtClean="0"/>
              <a:t> los dos </a:t>
            </a:r>
            <a:r>
              <a:rPr lang="en-US" dirty="0" err="1" smtClean="0"/>
              <a:t>bienes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se </a:t>
            </a:r>
            <a:r>
              <a:rPr lang="en-US" dirty="0" err="1" smtClean="0"/>
              <a:t>venden</a:t>
            </a:r>
            <a:r>
              <a:rPr lang="en-US" dirty="0" smtClean="0"/>
              <a:t> </a:t>
            </a:r>
            <a:r>
              <a:rPr lang="en-US" dirty="0" err="1" smtClean="0"/>
              <a:t>juntos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de </a:t>
            </a:r>
            <a:r>
              <a:rPr lang="en-US" i="1" dirty="0" smtClean="0"/>
              <a:t>tie-in</a:t>
            </a:r>
            <a:endParaRPr lang="en-US" dirty="0"/>
          </a:p>
        </p:txBody>
      </p:sp>
      <p:graphicFrame>
        <p:nvGraphicFramePr>
          <p:cNvPr id="42005" name="Group 21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1148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Consumidor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Consumidor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Valor de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Valor de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Continuación</a:t>
            </a:r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 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vende</a:t>
            </a:r>
            <a:r>
              <a:rPr lang="en-US" dirty="0" smtClean="0"/>
              <a:t> los </a:t>
            </a:r>
            <a:r>
              <a:rPr lang="en-US" dirty="0" err="1" smtClean="0"/>
              <a:t>productos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separado</a:t>
            </a:r>
            <a:r>
              <a:rPr lang="en-US" dirty="0" smtClean="0"/>
              <a:t>, y </a:t>
            </a:r>
            <a:r>
              <a:rPr lang="en-US" dirty="0" err="1" smtClean="0"/>
              <a:t>quería</a:t>
            </a:r>
            <a:r>
              <a:rPr lang="en-US" dirty="0" smtClean="0"/>
              <a:t> </a:t>
            </a:r>
            <a:r>
              <a:rPr lang="en-US" dirty="0" err="1" smtClean="0"/>
              <a:t>maximizar</a:t>
            </a:r>
            <a:r>
              <a:rPr lang="en-US" dirty="0" smtClean="0"/>
              <a:t> la </a:t>
            </a:r>
            <a:r>
              <a:rPr lang="en-US" dirty="0" err="1" smtClean="0"/>
              <a:t>renta</a:t>
            </a:r>
            <a:r>
              <a:rPr lang="en-US" dirty="0" smtClean="0"/>
              <a:t>, </a:t>
            </a:r>
            <a:r>
              <a:rPr lang="en-US" dirty="0" err="1" smtClean="0"/>
              <a:t>cobraría</a:t>
            </a:r>
            <a:r>
              <a:rPr lang="en-US" dirty="0" smtClean="0"/>
              <a:t> $8 </a:t>
            </a:r>
            <a:r>
              <a:rPr lang="en-US" dirty="0" err="1" smtClean="0"/>
              <a:t>para</a:t>
            </a:r>
            <a:r>
              <a:rPr lang="en-US" dirty="0" smtClean="0"/>
              <a:t> A y $2 </a:t>
            </a:r>
            <a:r>
              <a:rPr lang="en-US" dirty="0" err="1" smtClean="0"/>
              <a:t>para</a:t>
            </a:r>
            <a:r>
              <a:rPr lang="en-US" dirty="0" smtClean="0"/>
              <a:t> B,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ganancia</a:t>
            </a:r>
            <a:r>
              <a:rPr lang="en-US" dirty="0" smtClean="0"/>
              <a:t> total de $20.</a:t>
            </a:r>
            <a:endParaRPr lang="en-US" dirty="0"/>
          </a:p>
          <a:p>
            <a:r>
              <a:rPr lang="en-US" dirty="0" smtClean="0"/>
              <a:t>Si 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hace</a:t>
            </a:r>
            <a:r>
              <a:rPr lang="en-US" dirty="0" smtClean="0"/>
              <a:t> un </a:t>
            </a:r>
            <a:r>
              <a:rPr lang="en-US" i="1" dirty="0" smtClean="0"/>
              <a:t>bundle</a:t>
            </a:r>
            <a:r>
              <a:rPr lang="en-US" dirty="0" smtClean="0"/>
              <a:t>,</a:t>
            </a:r>
            <a:r>
              <a:rPr lang="en-US" i="1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cobrar</a:t>
            </a:r>
            <a:r>
              <a:rPr lang="en-US" dirty="0" smtClean="0"/>
              <a:t> $11 </a:t>
            </a:r>
            <a:r>
              <a:rPr lang="en-US" dirty="0" err="1" smtClean="0"/>
              <a:t>para</a:t>
            </a:r>
            <a:r>
              <a:rPr lang="en-US" dirty="0" smtClean="0"/>
              <a:t> el </a:t>
            </a:r>
            <a:r>
              <a:rPr lang="en-US" dirty="0" err="1" smtClean="0"/>
              <a:t>paquete</a:t>
            </a:r>
            <a:r>
              <a:rPr lang="en-US" dirty="0" smtClean="0"/>
              <a:t> con A y B, y los dos </a:t>
            </a:r>
            <a:r>
              <a:rPr lang="en-US" dirty="0" err="1" smtClean="0"/>
              <a:t>clientes</a:t>
            </a:r>
            <a:r>
              <a:rPr lang="en-US" dirty="0" smtClean="0"/>
              <a:t> lo van a </a:t>
            </a:r>
            <a:r>
              <a:rPr lang="en-US" dirty="0" err="1" smtClean="0"/>
              <a:t>comprar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ganancia</a:t>
            </a:r>
            <a:r>
              <a:rPr lang="en-US" dirty="0" smtClean="0"/>
              <a:t> total de $22.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Caveats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Notan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si</a:t>
            </a:r>
            <a:r>
              <a:rPr lang="en-US" sz="2800" dirty="0" smtClean="0"/>
              <a:t> los dos </a:t>
            </a:r>
            <a:r>
              <a:rPr lang="en-US" sz="2800" dirty="0" err="1" smtClean="0"/>
              <a:t>clientes</a:t>
            </a:r>
            <a:r>
              <a:rPr lang="en-US" sz="2800" dirty="0" smtClean="0"/>
              <a:t> </a:t>
            </a:r>
            <a:r>
              <a:rPr lang="en-US" sz="2800" dirty="0" err="1" smtClean="0"/>
              <a:t>tenían</a:t>
            </a:r>
            <a:r>
              <a:rPr lang="en-US" sz="2800" dirty="0" smtClean="0"/>
              <a:t> el </a:t>
            </a:r>
            <a:r>
              <a:rPr lang="en-US" sz="2800" dirty="0" err="1" smtClean="0"/>
              <a:t>mismo</a:t>
            </a:r>
            <a:r>
              <a:rPr lang="en-US" sz="2800" dirty="0" smtClean="0"/>
              <a:t> valor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producto</a:t>
            </a:r>
            <a:r>
              <a:rPr lang="en-US" sz="2800" dirty="0" smtClean="0"/>
              <a:t> B en $3, no </a:t>
            </a:r>
            <a:r>
              <a:rPr lang="en-US" sz="2800" dirty="0" err="1" smtClean="0"/>
              <a:t>habría</a:t>
            </a:r>
            <a:r>
              <a:rPr lang="en-US" sz="2800" dirty="0" smtClean="0"/>
              <a:t> </a:t>
            </a:r>
            <a:r>
              <a:rPr lang="en-US" sz="2800" dirty="0" err="1" smtClean="0"/>
              <a:t>ninguna</a:t>
            </a:r>
            <a:r>
              <a:rPr lang="en-US" sz="2800" dirty="0" smtClean="0"/>
              <a:t> </a:t>
            </a:r>
            <a:r>
              <a:rPr lang="en-US" sz="2800" dirty="0" err="1" smtClean="0"/>
              <a:t>diferencia</a:t>
            </a:r>
            <a:r>
              <a:rPr lang="en-US" sz="2800" dirty="0" smtClean="0"/>
              <a:t> entre la </a:t>
            </a:r>
            <a:r>
              <a:rPr lang="en-US" sz="2800" dirty="0" err="1" smtClean="0"/>
              <a:t>solución</a:t>
            </a:r>
            <a:r>
              <a:rPr lang="en-US" sz="2800" dirty="0" smtClean="0"/>
              <a:t> sin </a:t>
            </a:r>
            <a:r>
              <a:rPr lang="en-US" sz="2800" i="1" dirty="0" smtClean="0"/>
              <a:t>tie-in</a:t>
            </a:r>
            <a:r>
              <a:rPr lang="en-US" sz="2800" dirty="0" smtClean="0"/>
              <a:t> y con </a:t>
            </a:r>
            <a:r>
              <a:rPr lang="en-US" sz="2800" i="1" dirty="0" smtClean="0"/>
              <a:t>tie-in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En general, la </a:t>
            </a:r>
            <a:r>
              <a:rPr lang="en-US" sz="2800" dirty="0" err="1" smtClean="0"/>
              <a:t>heterogeneidad</a:t>
            </a:r>
            <a:r>
              <a:rPr lang="en-US" sz="2800" dirty="0" smtClean="0"/>
              <a:t> de </a:t>
            </a:r>
            <a:r>
              <a:rPr lang="en-US" sz="2800" dirty="0" err="1" smtClean="0"/>
              <a:t>clientes</a:t>
            </a:r>
            <a:r>
              <a:rPr lang="en-US" sz="2800" dirty="0" smtClean="0"/>
              <a:t> </a:t>
            </a:r>
            <a:r>
              <a:rPr lang="en-US" sz="2800" dirty="0" err="1" smtClean="0"/>
              <a:t>es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condición</a:t>
            </a:r>
            <a:r>
              <a:rPr lang="en-US" sz="2800" dirty="0" smtClean="0"/>
              <a:t> </a:t>
            </a:r>
            <a:r>
              <a:rPr lang="en-US" sz="2800" dirty="0" err="1" smtClean="0"/>
              <a:t>necesaria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funcione</a:t>
            </a:r>
            <a:r>
              <a:rPr lang="en-US" sz="2800" dirty="0" smtClean="0"/>
              <a:t> </a:t>
            </a:r>
            <a:r>
              <a:rPr lang="en-US" sz="2800" i="1" dirty="0" smtClean="0"/>
              <a:t>tie-ins.</a:t>
            </a:r>
            <a:endParaRPr lang="en-US" sz="2800" dirty="0"/>
          </a:p>
          <a:p>
            <a:r>
              <a:rPr lang="en-US" sz="2800" dirty="0" smtClean="0"/>
              <a:t>En general, </a:t>
            </a:r>
            <a:r>
              <a:rPr lang="en-US" sz="2800" dirty="0" err="1" smtClean="0"/>
              <a:t>tiene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haber</a:t>
            </a:r>
            <a:r>
              <a:rPr lang="en-US" sz="2800" dirty="0" smtClean="0"/>
              <a:t> </a:t>
            </a:r>
            <a:r>
              <a:rPr lang="en-US" sz="2800" dirty="0" err="1" smtClean="0"/>
              <a:t>poder</a:t>
            </a:r>
            <a:r>
              <a:rPr lang="en-US" sz="2800" dirty="0" smtClean="0"/>
              <a:t> </a:t>
            </a:r>
            <a:r>
              <a:rPr lang="en-US" sz="2800" dirty="0" err="1" smtClean="0"/>
              <a:t>monopolio</a:t>
            </a:r>
            <a:r>
              <a:rPr lang="en-US" sz="2800" dirty="0" smtClean="0"/>
              <a:t> en los dos </a:t>
            </a:r>
            <a:r>
              <a:rPr lang="en-US" sz="2800" dirty="0" err="1" smtClean="0"/>
              <a:t>mercados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funcione</a:t>
            </a:r>
            <a:r>
              <a:rPr lang="en-US" sz="2800" dirty="0" smtClean="0"/>
              <a:t> </a:t>
            </a:r>
            <a:r>
              <a:rPr lang="en-US" sz="2800" i="1" dirty="0" smtClean="0"/>
              <a:t>tie-ins.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evitar</a:t>
            </a:r>
            <a:r>
              <a:rPr lang="en-US" dirty="0" smtClean="0"/>
              <a:t> la </a:t>
            </a:r>
            <a:r>
              <a:rPr lang="en-US" dirty="0" err="1" smtClean="0"/>
              <a:t>regulación</a:t>
            </a:r>
            <a:r>
              <a:rPr lang="en-US" dirty="0" smtClean="0"/>
              <a:t> en </a:t>
            </a:r>
            <a:r>
              <a:rPr lang="en-US" dirty="0" err="1" smtClean="0"/>
              <a:t>telefonía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Aceptando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mientras</a:t>
            </a:r>
            <a:r>
              <a:rPr lang="en-US" dirty="0" smtClean="0"/>
              <a:t> la </a:t>
            </a:r>
            <a:r>
              <a:rPr lang="en-US" dirty="0" err="1" smtClean="0"/>
              <a:t>competencia</a:t>
            </a:r>
            <a:r>
              <a:rPr lang="en-US" dirty="0" smtClean="0"/>
              <a:t> en la </a:t>
            </a:r>
            <a:r>
              <a:rPr lang="en-US" dirty="0" err="1" smtClean="0"/>
              <a:t>industria</a:t>
            </a:r>
            <a:r>
              <a:rPr lang="en-US" dirty="0" smtClean="0"/>
              <a:t> no sea perfecta, </a:t>
            </a:r>
            <a:r>
              <a:rPr lang="en-US" dirty="0" err="1" smtClean="0"/>
              <a:t>sí</a:t>
            </a:r>
            <a:r>
              <a:rPr lang="en-US" dirty="0" smtClean="0"/>
              <a:t> </a:t>
            </a:r>
            <a:r>
              <a:rPr lang="en-US" dirty="0" err="1" smtClean="0"/>
              <a:t>existe</a:t>
            </a:r>
            <a:r>
              <a:rPr lang="en-US" dirty="0" smtClean="0"/>
              <a:t> entre los </a:t>
            </a:r>
            <a:r>
              <a:rPr lang="en-US" dirty="0" err="1" smtClean="0"/>
              <a:t>operadores</a:t>
            </a:r>
            <a:r>
              <a:rPr lang="en-US" dirty="0" smtClean="0"/>
              <a:t> </a:t>
            </a:r>
            <a:r>
              <a:rPr lang="en-US" dirty="0" err="1" smtClean="0"/>
              <a:t>celulares</a:t>
            </a:r>
            <a:r>
              <a:rPr lang="en-US" dirty="0" smtClean="0"/>
              <a:t> y </a:t>
            </a:r>
            <a:r>
              <a:rPr lang="en-US" dirty="0" err="1" smtClean="0"/>
              <a:t>fijos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La </a:t>
            </a:r>
            <a:r>
              <a:rPr lang="en-US" dirty="0" err="1" smtClean="0"/>
              <a:t>regulación</a:t>
            </a:r>
            <a:r>
              <a:rPr lang="en-US" dirty="0" smtClean="0"/>
              <a:t> </a:t>
            </a:r>
            <a:r>
              <a:rPr lang="en-US" dirty="0" err="1" smtClean="0"/>
              <a:t>entonces</a:t>
            </a:r>
            <a:r>
              <a:rPr lang="en-US" dirty="0" smtClean="0"/>
              <a:t> no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necesario</a:t>
            </a:r>
            <a:r>
              <a:rPr lang="en-US" dirty="0" smtClean="0"/>
              <a:t>; los </a:t>
            </a:r>
            <a:r>
              <a:rPr lang="en-US" dirty="0" err="1" smtClean="0"/>
              <a:t>operadores</a:t>
            </a:r>
            <a:r>
              <a:rPr lang="en-US" dirty="0" smtClean="0"/>
              <a:t> van a </a:t>
            </a:r>
            <a:r>
              <a:rPr lang="en-US" dirty="0" err="1" smtClean="0"/>
              <a:t>ofrecer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variedad</a:t>
            </a:r>
            <a:r>
              <a:rPr lang="en-US" dirty="0"/>
              <a:t> </a:t>
            </a:r>
            <a:r>
              <a:rPr lang="en-US" dirty="0" smtClean="0"/>
              <a:t>de planes </a:t>
            </a:r>
            <a:r>
              <a:rPr lang="en-US" dirty="0" err="1" smtClean="0"/>
              <a:t>tarifarios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atraer</a:t>
            </a:r>
            <a:r>
              <a:rPr lang="en-US" dirty="0" smtClean="0"/>
              <a:t> </a:t>
            </a:r>
            <a:r>
              <a:rPr lang="en-US" dirty="0" err="1" smtClean="0"/>
              <a:t>clientes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Estos</a:t>
            </a:r>
            <a:r>
              <a:rPr lang="en-US" dirty="0" smtClean="0"/>
              <a:t> planes van a </a:t>
            </a:r>
            <a:r>
              <a:rPr lang="en-US" dirty="0" err="1" smtClean="0"/>
              <a:t>entregar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solución</a:t>
            </a:r>
            <a:r>
              <a:rPr lang="en-US" dirty="0" smtClean="0"/>
              <a:t> </a:t>
            </a:r>
            <a:r>
              <a:rPr lang="en-US" dirty="0" err="1" smtClean="0"/>
              <a:t>deseable</a:t>
            </a:r>
            <a:r>
              <a:rPr lang="en-US" dirty="0" smtClean="0"/>
              <a:t> a </a:t>
            </a:r>
            <a:r>
              <a:rPr lang="en-US" dirty="0" err="1" smtClean="0"/>
              <a:t>causa</a:t>
            </a:r>
            <a:r>
              <a:rPr lang="en-US" dirty="0" smtClean="0"/>
              <a:t> de la </a:t>
            </a:r>
            <a:r>
              <a:rPr lang="en-US" dirty="0" err="1" smtClean="0"/>
              <a:t>discriminación</a:t>
            </a:r>
            <a:r>
              <a:rPr lang="en-US" dirty="0" smtClean="0"/>
              <a:t> en </a:t>
            </a:r>
            <a:r>
              <a:rPr lang="en-US" dirty="0" err="1" smtClean="0"/>
              <a:t>precios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Caveats</a:t>
            </a:r>
            <a:endParaRPr 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Esta</a:t>
            </a:r>
            <a:r>
              <a:rPr lang="en-US" dirty="0" smtClean="0"/>
              <a:t> idea </a:t>
            </a:r>
            <a:r>
              <a:rPr lang="en-US" dirty="0" err="1" smtClean="0"/>
              <a:t>puede</a:t>
            </a:r>
            <a:r>
              <a:rPr lang="en-US" dirty="0" smtClean="0"/>
              <a:t> no </a:t>
            </a:r>
            <a:r>
              <a:rPr lang="en-US" dirty="0" err="1" smtClean="0"/>
              <a:t>funcionar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hay un solo </a:t>
            </a:r>
            <a:r>
              <a:rPr lang="en-US" dirty="0" err="1" smtClean="0"/>
              <a:t>operador</a:t>
            </a:r>
            <a:r>
              <a:rPr lang="en-US" dirty="0" smtClean="0"/>
              <a:t> con el control de </a:t>
            </a:r>
            <a:r>
              <a:rPr lang="en-US" dirty="0" err="1" smtClean="0"/>
              <a:t>todas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operaciones</a:t>
            </a:r>
            <a:r>
              <a:rPr lang="en-US" dirty="0" smtClean="0"/>
              <a:t> </a:t>
            </a:r>
            <a:r>
              <a:rPr lang="en-US" dirty="0" err="1" smtClean="0"/>
              <a:t>fijas</a:t>
            </a:r>
            <a:r>
              <a:rPr lang="en-US" dirty="0" smtClean="0"/>
              <a:t> y </a:t>
            </a:r>
            <a:r>
              <a:rPr lang="en-US" dirty="0" err="1" smtClean="0"/>
              <a:t>inalambricas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En general, se </a:t>
            </a:r>
            <a:r>
              <a:rPr lang="en-US" dirty="0" err="1" smtClean="0"/>
              <a:t>necesitaría</a:t>
            </a:r>
            <a:r>
              <a:rPr lang="en-US" dirty="0" smtClean="0"/>
              <a:t> un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fuerte</a:t>
            </a:r>
            <a:r>
              <a:rPr lang="en-US" dirty="0" smtClean="0"/>
              <a:t> de </a:t>
            </a:r>
            <a:r>
              <a:rPr lang="en-US" dirty="0" err="1" smtClean="0"/>
              <a:t>protección</a:t>
            </a:r>
            <a:r>
              <a:rPr lang="en-US" dirty="0" smtClean="0"/>
              <a:t> de </a:t>
            </a:r>
            <a:r>
              <a:rPr lang="en-US" dirty="0" err="1" smtClean="0"/>
              <a:t>competencia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funcione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Sería</a:t>
            </a:r>
            <a:r>
              <a:rPr lang="en-US" dirty="0" smtClean="0"/>
              <a:t> </a:t>
            </a:r>
            <a:r>
              <a:rPr lang="en-US" dirty="0" err="1" smtClean="0"/>
              <a:t>todavía</a:t>
            </a:r>
            <a:r>
              <a:rPr lang="en-US" dirty="0" smtClean="0"/>
              <a:t> </a:t>
            </a:r>
            <a:r>
              <a:rPr lang="en-US" dirty="0" err="1" smtClean="0"/>
              <a:t>necesario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regulación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tarifas</a:t>
            </a:r>
            <a:r>
              <a:rPr lang="en-US" dirty="0" smtClean="0"/>
              <a:t> de </a:t>
            </a:r>
            <a:r>
              <a:rPr lang="en-US" dirty="0" err="1" smtClean="0"/>
              <a:t>interconexión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Otra</a:t>
            </a:r>
            <a:r>
              <a:rPr lang="en-US" sz="4000" dirty="0" smtClean="0"/>
              <a:t> idea</a:t>
            </a:r>
            <a:endParaRPr lang="en-US" sz="4000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err="1" smtClean="0"/>
              <a:t>Bajo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esquema</a:t>
            </a:r>
            <a:r>
              <a:rPr lang="en-US" dirty="0" smtClean="0"/>
              <a:t>, 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sería</a:t>
            </a:r>
            <a:r>
              <a:rPr lang="en-US" dirty="0" smtClean="0"/>
              <a:t> </a:t>
            </a:r>
            <a:r>
              <a:rPr lang="en-US" dirty="0" err="1" smtClean="0"/>
              <a:t>libre</a:t>
            </a:r>
            <a:r>
              <a:rPr lang="en-US" dirty="0" smtClean="0"/>
              <a:t> en </a:t>
            </a:r>
            <a:r>
              <a:rPr lang="en-US" dirty="0" err="1" smtClean="0"/>
              <a:t>establecer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habría</a:t>
            </a:r>
            <a:r>
              <a:rPr lang="en-US" dirty="0" smtClean="0"/>
              <a:t> un tope </a:t>
            </a:r>
            <a:r>
              <a:rPr lang="en-US" dirty="0" err="1" smtClean="0"/>
              <a:t>para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 de un </a:t>
            </a:r>
            <a:r>
              <a:rPr lang="en-US" i="1" dirty="0" smtClean="0"/>
              <a:t>bundle </a:t>
            </a:r>
            <a:r>
              <a:rPr lang="en-US" dirty="0" smtClean="0"/>
              <a:t>de </a:t>
            </a:r>
            <a:r>
              <a:rPr lang="en-US" dirty="0" err="1" smtClean="0"/>
              <a:t>servicios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Se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ajustando</a:t>
            </a:r>
            <a:r>
              <a:rPr lang="en-US" dirty="0" smtClean="0"/>
              <a:t> </a:t>
            </a:r>
            <a:r>
              <a:rPr lang="en-US" dirty="0" err="1" smtClean="0"/>
              <a:t>hacia</a:t>
            </a:r>
            <a:r>
              <a:rPr lang="en-US" dirty="0" smtClean="0"/>
              <a:t> </a:t>
            </a:r>
            <a:r>
              <a:rPr lang="en-US" dirty="0" err="1" smtClean="0"/>
              <a:t>abajo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 tope </a:t>
            </a:r>
            <a:r>
              <a:rPr lang="en-US" dirty="0" err="1" smtClean="0"/>
              <a:t>según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formula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depende</a:t>
            </a:r>
            <a:r>
              <a:rPr lang="en-US" dirty="0" smtClean="0"/>
              <a:t> de la </a:t>
            </a:r>
            <a:r>
              <a:rPr lang="en-US" dirty="0" err="1" smtClean="0"/>
              <a:t>productividad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Este </a:t>
            </a:r>
            <a:r>
              <a:rPr lang="en-US" dirty="0" err="1" smtClean="0"/>
              <a:t>esquema</a:t>
            </a:r>
            <a:r>
              <a:rPr lang="en-US" dirty="0" smtClean="0"/>
              <a:t> </a:t>
            </a:r>
            <a:r>
              <a:rPr lang="en-US" dirty="0" err="1" smtClean="0"/>
              <a:t>supuestamente</a:t>
            </a:r>
            <a:r>
              <a:rPr lang="en-US" dirty="0" smtClean="0"/>
              <a:t> </a:t>
            </a:r>
            <a:r>
              <a:rPr lang="en-US" dirty="0" err="1" smtClean="0"/>
              <a:t>incentiva</a:t>
            </a:r>
            <a:r>
              <a:rPr lang="en-US" dirty="0" smtClean="0"/>
              <a:t> la </a:t>
            </a:r>
            <a:r>
              <a:rPr lang="en-US" dirty="0" err="1" smtClean="0"/>
              <a:t>discriminación</a:t>
            </a:r>
            <a:r>
              <a:rPr lang="en-US" dirty="0" smtClean="0"/>
              <a:t> en </a:t>
            </a:r>
            <a:r>
              <a:rPr lang="en-US" dirty="0" err="1" smtClean="0"/>
              <a:t>precios</a:t>
            </a:r>
            <a:r>
              <a:rPr lang="en-US" dirty="0" smtClean="0"/>
              <a:t> “optima” </a:t>
            </a:r>
            <a:r>
              <a:rPr lang="en-US" dirty="0" err="1" smtClean="0"/>
              <a:t>porque</a:t>
            </a:r>
            <a:r>
              <a:rPr lang="en-US" dirty="0" smtClean="0"/>
              <a:t> la firma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ajustar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precios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reflejar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elasticidades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Conclusión</a:t>
            </a:r>
            <a:endParaRPr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reguladores</a:t>
            </a:r>
            <a:r>
              <a:rPr lang="en-US" dirty="0" smtClean="0"/>
              <a:t> </a:t>
            </a:r>
            <a:r>
              <a:rPr lang="en-US" dirty="0" err="1" smtClean="0"/>
              <a:t>deberían</a:t>
            </a:r>
            <a:r>
              <a:rPr lang="en-US" dirty="0" smtClean="0"/>
              <a:t> </a:t>
            </a:r>
            <a:r>
              <a:rPr lang="en-US" dirty="0" err="1" smtClean="0"/>
              <a:t>intentar</a:t>
            </a:r>
            <a:r>
              <a:rPr lang="en-US" dirty="0" smtClean="0"/>
              <a:t> a </a:t>
            </a:r>
            <a:r>
              <a:rPr lang="en-US" dirty="0" err="1" smtClean="0"/>
              <a:t>interferir</a:t>
            </a:r>
            <a:r>
              <a:rPr lang="en-US" dirty="0" smtClean="0"/>
              <a:t> lo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posible</a:t>
            </a:r>
            <a:r>
              <a:rPr lang="en-US" dirty="0" smtClean="0"/>
              <a:t> en el </a:t>
            </a:r>
            <a:r>
              <a:rPr lang="en-US" dirty="0" err="1" smtClean="0"/>
              <a:t>mercado</a:t>
            </a:r>
            <a:r>
              <a:rPr lang="en-US" dirty="0" smtClean="0"/>
              <a:t>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trabajar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mejorar</a:t>
            </a:r>
            <a:r>
              <a:rPr lang="en-US" dirty="0" smtClean="0"/>
              <a:t> la </a:t>
            </a:r>
            <a:r>
              <a:rPr lang="en-US" dirty="0" err="1" smtClean="0"/>
              <a:t>eficiencia</a:t>
            </a:r>
            <a:r>
              <a:rPr lang="en-US" dirty="0" smtClean="0"/>
              <a:t> de la </a:t>
            </a:r>
            <a:r>
              <a:rPr lang="en-US" dirty="0" err="1" smtClean="0"/>
              <a:t>industria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Problemas</a:t>
            </a:r>
            <a:r>
              <a:rPr lang="en-US" dirty="0" smtClean="0"/>
              <a:t> con </a:t>
            </a:r>
            <a:r>
              <a:rPr lang="en-US" dirty="0" err="1" smtClean="0"/>
              <a:t>esta</a:t>
            </a:r>
            <a:r>
              <a:rPr lang="en-US" dirty="0" smtClean="0"/>
              <a:t> idea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La </a:t>
            </a:r>
            <a:r>
              <a:rPr lang="en-US" dirty="0" err="1" smtClean="0"/>
              <a:t>regulación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costosa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eficiente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igual</a:t>
            </a:r>
            <a:r>
              <a:rPr lang="en-US" dirty="0" smtClean="0"/>
              <a:t> a </a:t>
            </a:r>
            <a:r>
              <a:rPr lang="en-US" dirty="0" err="1" smtClean="0"/>
              <a:t>costo</a:t>
            </a:r>
            <a:r>
              <a:rPr lang="en-US" dirty="0" smtClean="0"/>
              <a:t> marginal, </a:t>
            </a:r>
            <a:r>
              <a:rPr lang="en-US" dirty="0" err="1" smtClean="0"/>
              <a:t>pero</a:t>
            </a:r>
            <a:r>
              <a:rPr lang="en-US" dirty="0" smtClean="0"/>
              <a:t> en telecom, CM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siempre</a:t>
            </a:r>
            <a:r>
              <a:rPr lang="en-US" dirty="0" smtClean="0"/>
              <a:t> </a:t>
            </a:r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costo</a:t>
            </a:r>
            <a:r>
              <a:rPr lang="en-US" dirty="0" smtClean="0"/>
              <a:t> </a:t>
            </a:r>
            <a:r>
              <a:rPr lang="en-US" dirty="0" err="1" smtClean="0"/>
              <a:t>promedio</a:t>
            </a:r>
            <a:r>
              <a:rPr lang="en-US" dirty="0" smtClean="0"/>
              <a:t>.  </a:t>
            </a:r>
            <a:r>
              <a:rPr lang="en-US" dirty="0" err="1" smtClean="0"/>
              <a:t>Eso</a:t>
            </a:r>
            <a:r>
              <a:rPr lang="en-US" dirty="0" smtClean="0"/>
              <a:t> </a:t>
            </a:r>
            <a:r>
              <a:rPr lang="en-US" dirty="0" err="1" smtClean="0"/>
              <a:t>implica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</a:t>
            </a:r>
            <a:r>
              <a:rPr lang="en-US" dirty="0" err="1" smtClean="0"/>
              <a:t>empresa</a:t>
            </a:r>
            <a:r>
              <a:rPr lang="en-US" dirty="0" smtClean="0"/>
              <a:t> no </a:t>
            </a:r>
            <a:r>
              <a:rPr lang="en-US" dirty="0" err="1" smtClean="0"/>
              <a:t>puede</a:t>
            </a:r>
            <a:r>
              <a:rPr lang="en-US" dirty="0" smtClean="0"/>
              <a:t> ser rentable.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No </a:t>
            </a:r>
            <a:r>
              <a:rPr lang="en-US" dirty="0" err="1" smtClean="0"/>
              <a:t>existe</a:t>
            </a:r>
            <a:r>
              <a:rPr lang="en-US" dirty="0" smtClean="0"/>
              <a:t> </a:t>
            </a:r>
            <a:r>
              <a:rPr lang="en-US" dirty="0" err="1" smtClean="0"/>
              <a:t>teoría</a:t>
            </a:r>
            <a:r>
              <a:rPr lang="en-US" dirty="0" smtClean="0"/>
              <a:t> </a:t>
            </a:r>
            <a:r>
              <a:rPr lang="en-US" dirty="0" err="1" smtClean="0"/>
              <a:t>económica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enseñarnos</a:t>
            </a:r>
            <a:r>
              <a:rPr lang="en-US" dirty="0" smtClean="0"/>
              <a:t> la </a:t>
            </a:r>
            <a:r>
              <a:rPr lang="en-US" dirty="0" err="1" smtClean="0"/>
              <a:t>mejor</a:t>
            </a:r>
            <a:r>
              <a:rPr lang="en-US" dirty="0" smtClean="0"/>
              <a:t> forma de </a:t>
            </a:r>
            <a:r>
              <a:rPr lang="en-US" dirty="0" err="1" smtClean="0"/>
              <a:t>recuperar</a:t>
            </a:r>
            <a:r>
              <a:rPr lang="en-US" dirty="0" smtClean="0"/>
              <a:t> la </a:t>
            </a:r>
            <a:r>
              <a:rPr lang="en-US" dirty="0" err="1" smtClean="0"/>
              <a:t>diferencia</a:t>
            </a:r>
            <a:r>
              <a:rPr lang="en-US" dirty="0" smtClean="0"/>
              <a:t> entre CM y CP.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Hay </a:t>
            </a:r>
            <a:r>
              <a:rPr lang="en-US" dirty="0" err="1" smtClean="0"/>
              <a:t>dudas</a:t>
            </a:r>
            <a:r>
              <a:rPr lang="en-US" dirty="0" smtClean="0"/>
              <a:t> </a:t>
            </a:r>
            <a:r>
              <a:rPr lang="en-US" dirty="0" err="1" smtClean="0"/>
              <a:t>serias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realmente</a:t>
            </a:r>
            <a:r>
              <a:rPr lang="en-US" dirty="0" smtClean="0"/>
              <a:t> </a:t>
            </a:r>
            <a:r>
              <a:rPr lang="en-US" dirty="0" err="1" smtClean="0"/>
              <a:t>exista</a:t>
            </a:r>
            <a:r>
              <a:rPr lang="en-US" dirty="0" smtClean="0"/>
              <a:t> un </a:t>
            </a:r>
            <a:r>
              <a:rPr lang="en-US" dirty="0" err="1" smtClean="0"/>
              <a:t>monopolio</a:t>
            </a:r>
            <a:r>
              <a:rPr lang="en-US" dirty="0" smtClean="0"/>
              <a:t>, </a:t>
            </a:r>
            <a:r>
              <a:rPr lang="en-US" dirty="0" err="1" smtClean="0"/>
              <a:t>por</a:t>
            </a:r>
            <a:r>
              <a:rPr lang="en-US" dirty="0" smtClean="0"/>
              <a:t> lo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de los </a:t>
            </a:r>
            <a:r>
              <a:rPr lang="en-US" dirty="0" err="1" smtClean="0"/>
              <a:t>menoristas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 smtClean="0"/>
              <a:t>¿Es la industria de </a:t>
            </a:r>
            <a:r>
              <a:rPr lang="es-PE" dirty="0" err="1" smtClean="0"/>
              <a:t>telecom</a:t>
            </a:r>
            <a:r>
              <a:rPr lang="es-PE" dirty="0" smtClean="0"/>
              <a:t> un monopolio?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Si </a:t>
            </a:r>
            <a:r>
              <a:rPr lang="en-US" sz="2800" dirty="0" err="1" smtClean="0"/>
              <a:t>consideramos</a:t>
            </a:r>
            <a:r>
              <a:rPr lang="en-US" sz="2800" dirty="0" smtClean="0"/>
              <a:t> </a:t>
            </a:r>
            <a:r>
              <a:rPr lang="en-US" sz="2800" dirty="0" err="1" smtClean="0"/>
              <a:t>solamente</a:t>
            </a:r>
            <a:r>
              <a:rPr lang="en-US" sz="2800" dirty="0" smtClean="0"/>
              <a:t> la red </a:t>
            </a:r>
            <a:r>
              <a:rPr lang="en-US" sz="2800" dirty="0" err="1" smtClean="0"/>
              <a:t>fija</a:t>
            </a:r>
            <a:r>
              <a:rPr lang="en-US" sz="2800" dirty="0" smtClean="0"/>
              <a:t>, la </a:t>
            </a:r>
            <a:r>
              <a:rPr lang="en-US" sz="2800" dirty="0" err="1" smtClean="0"/>
              <a:t>respuesta</a:t>
            </a:r>
            <a:r>
              <a:rPr lang="en-US" sz="2800" dirty="0" smtClean="0"/>
              <a:t> </a:t>
            </a:r>
            <a:r>
              <a:rPr lang="en-US" sz="2800" dirty="0" err="1" smtClean="0"/>
              <a:t>es</a:t>
            </a:r>
            <a:r>
              <a:rPr lang="en-US" sz="2800" dirty="0" smtClean="0"/>
              <a:t> </a:t>
            </a:r>
            <a:r>
              <a:rPr lang="en-US" sz="2800" dirty="0" err="1" smtClean="0"/>
              <a:t>sí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Sin embargo, </a:t>
            </a:r>
            <a:r>
              <a:rPr lang="en-US" sz="2800" dirty="0" err="1" smtClean="0"/>
              <a:t>estudios</a:t>
            </a:r>
            <a:r>
              <a:rPr lang="en-US" sz="2800" dirty="0" smtClean="0"/>
              <a:t> en </a:t>
            </a:r>
            <a:r>
              <a:rPr lang="en-US" sz="2800" dirty="0" err="1" smtClean="0"/>
              <a:t>algunos</a:t>
            </a:r>
            <a:r>
              <a:rPr lang="en-US" sz="2800" dirty="0" smtClean="0"/>
              <a:t> </a:t>
            </a:r>
            <a:r>
              <a:rPr lang="en-US" sz="2800" dirty="0" err="1" smtClean="0"/>
              <a:t>países</a:t>
            </a:r>
            <a:r>
              <a:rPr lang="en-US" sz="2800" dirty="0" smtClean="0"/>
              <a:t> </a:t>
            </a:r>
            <a:r>
              <a:rPr lang="en-US" sz="2800" dirty="0" err="1" smtClean="0"/>
              <a:t>nos</a:t>
            </a:r>
            <a:r>
              <a:rPr lang="en-US" sz="2800" dirty="0" smtClean="0"/>
              <a:t> </a:t>
            </a:r>
            <a:r>
              <a:rPr lang="en-US" sz="2800" dirty="0" err="1" smtClean="0"/>
              <a:t>enseñan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mucha</a:t>
            </a:r>
            <a:r>
              <a:rPr lang="en-US" sz="2800" dirty="0" smtClean="0"/>
              <a:t> </a:t>
            </a:r>
            <a:r>
              <a:rPr lang="en-US" sz="2800" dirty="0" err="1" smtClean="0"/>
              <a:t>gente</a:t>
            </a:r>
            <a:r>
              <a:rPr lang="en-US" sz="2800" dirty="0" smtClean="0"/>
              <a:t>, el </a:t>
            </a:r>
            <a:r>
              <a:rPr lang="en-US" sz="2800" dirty="0" err="1" smtClean="0"/>
              <a:t>servicio</a:t>
            </a:r>
            <a:r>
              <a:rPr lang="en-US" sz="2800" dirty="0" smtClean="0"/>
              <a:t> </a:t>
            </a:r>
            <a:r>
              <a:rPr lang="en-US" sz="2800" dirty="0" err="1" smtClean="0"/>
              <a:t>inalámbrico</a:t>
            </a:r>
            <a:r>
              <a:rPr lang="en-US" sz="2800" dirty="0" smtClean="0"/>
              <a:t> </a:t>
            </a:r>
            <a:r>
              <a:rPr lang="en-US" sz="2800" dirty="0" err="1" smtClean="0"/>
              <a:t>ya</a:t>
            </a:r>
            <a:r>
              <a:rPr lang="en-US" sz="2800" dirty="0" smtClean="0"/>
              <a:t> </a:t>
            </a:r>
            <a:r>
              <a:rPr lang="en-US" sz="2800" dirty="0" err="1" smtClean="0"/>
              <a:t>es</a:t>
            </a:r>
            <a:r>
              <a:rPr lang="en-US" sz="2800" dirty="0" smtClean="0"/>
              <a:t> </a:t>
            </a:r>
            <a:r>
              <a:rPr lang="en-US" sz="2800" dirty="0" err="1" smtClean="0"/>
              <a:t>sustituto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el </a:t>
            </a:r>
            <a:r>
              <a:rPr lang="en-US" sz="2800" dirty="0" err="1" smtClean="0"/>
              <a:t>servicio</a:t>
            </a:r>
            <a:r>
              <a:rPr lang="en-US" sz="2800" dirty="0" smtClean="0"/>
              <a:t> </a:t>
            </a:r>
            <a:r>
              <a:rPr lang="en-US" sz="2800" dirty="0" err="1" smtClean="0"/>
              <a:t>fijo</a:t>
            </a:r>
            <a:r>
              <a:rPr lang="en-US" sz="2800" dirty="0" smtClean="0"/>
              <a:t>, y </a:t>
            </a:r>
            <a:r>
              <a:rPr lang="en-US" sz="2800" dirty="0" err="1" smtClean="0"/>
              <a:t>eso</a:t>
            </a:r>
            <a:r>
              <a:rPr lang="en-US" sz="2800" dirty="0" smtClean="0"/>
              <a:t> </a:t>
            </a:r>
            <a:r>
              <a:rPr lang="en-US" sz="2800" dirty="0" err="1" smtClean="0"/>
              <a:t>eliminaría</a:t>
            </a:r>
            <a:r>
              <a:rPr lang="en-US" sz="2800" dirty="0" smtClean="0"/>
              <a:t> el </a:t>
            </a:r>
            <a:r>
              <a:rPr lang="en-US" sz="2800" dirty="0" err="1" smtClean="0"/>
              <a:t>concepto</a:t>
            </a:r>
            <a:r>
              <a:rPr lang="en-US" sz="2800" dirty="0" smtClean="0"/>
              <a:t> de </a:t>
            </a:r>
            <a:r>
              <a:rPr lang="en-US" sz="2800" dirty="0" err="1" smtClean="0"/>
              <a:t>monopolio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la red </a:t>
            </a:r>
            <a:r>
              <a:rPr lang="en-US" sz="2800" dirty="0" err="1" smtClean="0"/>
              <a:t>fija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El </a:t>
            </a:r>
            <a:r>
              <a:rPr lang="en-US" sz="2800" dirty="0" err="1" smtClean="0"/>
              <a:t>poder</a:t>
            </a:r>
            <a:r>
              <a:rPr lang="en-US" sz="2800" dirty="0" smtClean="0"/>
              <a:t> </a:t>
            </a:r>
            <a:r>
              <a:rPr lang="en-US" sz="2800" dirty="0" err="1" smtClean="0"/>
              <a:t>monopolico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sí</a:t>
            </a:r>
            <a:r>
              <a:rPr lang="en-US" sz="2800" dirty="0" smtClean="0"/>
              <a:t> </a:t>
            </a:r>
            <a:r>
              <a:rPr lang="en-US" sz="2800" dirty="0" err="1" smtClean="0"/>
              <a:t>existe</a:t>
            </a:r>
            <a:r>
              <a:rPr lang="en-US" sz="2800" dirty="0" smtClean="0"/>
              <a:t> </a:t>
            </a:r>
            <a:r>
              <a:rPr lang="en-US" sz="2800" dirty="0" err="1" smtClean="0"/>
              <a:t>es</a:t>
            </a:r>
            <a:r>
              <a:rPr lang="en-US" sz="2800" dirty="0" smtClean="0"/>
              <a:t> </a:t>
            </a:r>
            <a:r>
              <a:rPr lang="en-US" sz="2800" dirty="0" err="1" smtClean="0"/>
              <a:t>limitado</a:t>
            </a:r>
            <a:r>
              <a:rPr lang="en-US" sz="2800" dirty="0" smtClean="0"/>
              <a:t>, y </a:t>
            </a:r>
            <a:r>
              <a:rPr lang="en-US" sz="2800" dirty="0" err="1" smtClean="0"/>
              <a:t>es</a:t>
            </a:r>
            <a:r>
              <a:rPr lang="en-US" sz="2800" dirty="0" smtClean="0"/>
              <a:t> </a:t>
            </a:r>
            <a:r>
              <a:rPr lang="en-US" sz="2800" dirty="0" err="1" smtClean="0"/>
              <a:t>resultado</a:t>
            </a:r>
            <a:r>
              <a:rPr lang="en-US" sz="2800" dirty="0" smtClean="0"/>
              <a:t> de la </a:t>
            </a:r>
            <a:r>
              <a:rPr lang="en-US" sz="2800" dirty="0" err="1" smtClean="0"/>
              <a:t>política</a:t>
            </a:r>
            <a:r>
              <a:rPr lang="en-US" sz="2800" dirty="0" smtClean="0"/>
              <a:t> de </a:t>
            </a:r>
            <a:r>
              <a:rPr lang="en-US" sz="2800" dirty="0" err="1" smtClean="0"/>
              <a:t>interconexión</a:t>
            </a:r>
            <a:r>
              <a:rPr lang="en-US" sz="2800" dirty="0" smtClean="0"/>
              <a:t> y control del </a:t>
            </a:r>
            <a:r>
              <a:rPr lang="en-US" sz="2800" dirty="0" err="1" smtClean="0"/>
              <a:t>sistema</a:t>
            </a:r>
            <a:r>
              <a:rPr lang="en-US" sz="2800" dirty="0" smtClean="0"/>
              <a:t> de </a:t>
            </a:r>
            <a:r>
              <a:rPr lang="en-US" sz="2800" dirty="0" err="1" smtClean="0"/>
              <a:t>numeración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 smtClean="0"/>
              <a:t>Tarifas</a:t>
            </a:r>
            <a:r>
              <a:rPr lang="en-US" sz="4000" dirty="0" smtClean="0"/>
              <a:t> de </a:t>
            </a:r>
            <a:r>
              <a:rPr lang="en-US" sz="4000" dirty="0" err="1" smtClean="0"/>
              <a:t>interconexión</a:t>
            </a:r>
            <a:r>
              <a:rPr lang="en-US" sz="4000" dirty="0" smtClean="0"/>
              <a:t> y </a:t>
            </a:r>
            <a:r>
              <a:rPr lang="en-US" sz="4000" dirty="0" err="1" smtClean="0"/>
              <a:t>poder</a:t>
            </a:r>
            <a:r>
              <a:rPr lang="en-US" sz="4000" dirty="0" smtClean="0"/>
              <a:t> </a:t>
            </a:r>
            <a:r>
              <a:rPr lang="en-US" sz="4000" dirty="0" err="1" smtClean="0"/>
              <a:t>monopólico</a:t>
            </a:r>
            <a:endParaRPr lang="en-US" sz="40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telefónica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un </a:t>
            </a:r>
            <a:r>
              <a:rPr lang="en-US" dirty="0" err="1" smtClean="0"/>
              <a:t>monopolio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terminar</a:t>
            </a:r>
            <a:r>
              <a:rPr lang="en-US" dirty="0" smtClean="0"/>
              <a:t> el </a:t>
            </a:r>
            <a:r>
              <a:rPr lang="en-US" dirty="0" err="1" smtClean="0"/>
              <a:t>tráfico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tarifas</a:t>
            </a:r>
            <a:r>
              <a:rPr lang="en-US" dirty="0" smtClean="0"/>
              <a:t> de </a:t>
            </a:r>
            <a:r>
              <a:rPr lang="en-US" dirty="0" err="1" smtClean="0"/>
              <a:t>interconexión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controlar</a:t>
            </a:r>
            <a:r>
              <a:rPr lang="en-US" dirty="0" smtClean="0"/>
              <a:t> </a:t>
            </a:r>
            <a:r>
              <a:rPr lang="en-US" dirty="0" err="1" smtClean="0"/>
              <a:t>parcialmente</a:t>
            </a:r>
            <a:r>
              <a:rPr lang="en-US" dirty="0" smtClean="0"/>
              <a:t> el </a:t>
            </a:r>
            <a:r>
              <a:rPr lang="en-US" dirty="0" err="1" smtClean="0"/>
              <a:t>mercado</a:t>
            </a:r>
            <a:r>
              <a:rPr lang="en-US" dirty="0" smtClean="0"/>
              <a:t> en </a:t>
            </a:r>
            <a:r>
              <a:rPr lang="en-US" dirty="0" err="1" smtClean="0"/>
              <a:t>hacer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costoso</a:t>
            </a:r>
            <a:r>
              <a:rPr lang="en-US" dirty="0" smtClean="0"/>
              <a:t> la </a:t>
            </a:r>
            <a:r>
              <a:rPr lang="en-US" dirty="0" err="1" smtClean="0"/>
              <a:t>terminación</a:t>
            </a:r>
            <a:r>
              <a:rPr lang="en-US" dirty="0" smtClean="0"/>
              <a:t> de </a:t>
            </a:r>
            <a:r>
              <a:rPr lang="en-US" dirty="0" err="1" smtClean="0"/>
              <a:t>llamadas</a:t>
            </a:r>
            <a:r>
              <a:rPr lang="en-US" dirty="0" smtClean="0"/>
              <a:t> de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rivales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eso</a:t>
            </a:r>
            <a:r>
              <a:rPr lang="en-US" dirty="0" smtClean="0"/>
              <a:t>, la </a:t>
            </a:r>
            <a:r>
              <a:rPr lang="en-US" dirty="0" err="1" smtClean="0"/>
              <a:t>política</a:t>
            </a:r>
            <a:r>
              <a:rPr lang="en-US" dirty="0" smtClean="0"/>
              <a:t> de </a:t>
            </a:r>
            <a:r>
              <a:rPr lang="en-US" dirty="0" err="1" smtClean="0"/>
              <a:t>interconexión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clave en </a:t>
            </a:r>
            <a:r>
              <a:rPr lang="en-US" dirty="0" err="1" smtClean="0"/>
              <a:t>cualquier</a:t>
            </a:r>
            <a:r>
              <a:rPr lang="en-US" dirty="0" smtClean="0"/>
              <a:t> </a:t>
            </a:r>
            <a:r>
              <a:rPr lang="en-US" dirty="0" err="1" smtClean="0"/>
              <a:t>esquema</a:t>
            </a:r>
            <a:r>
              <a:rPr lang="en-US" dirty="0" smtClean="0"/>
              <a:t> de </a:t>
            </a:r>
            <a:r>
              <a:rPr lang="en-US" dirty="0" err="1" smtClean="0"/>
              <a:t>regulación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Portabilidad</a:t>
            </a:r>
            <a:r>
              <a:rPr lang="en-US" dirty="0" smtClean="0"/>
              <a:t> </a:t>
            </a:r>
            <a:r>
              <a:rPr lang="en-US" dirty="0" err="1" smtClean="0"/>
              <a:t>numérica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portabilidad</a:t>
            </a:r>
            <a:r>
              <a:rPr lang="en-US" dirty="0" smtClean="0"/>
              <a:t> </a:t>
            </a:r>
            <a:r>
              <a:rPr lang="en-US" dirty="0" err="1" smtClean="0"/>
              <a:t>numérica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regulación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intenta</a:t>
            </a:r>
            <a:r>
              <a:rPr lang="en-US" dirty="0" smtClean="0"/>
              <a:t> a </a:t>
            </a:r>
            <a:r>
              <a:rPr lang="en-US" dirty="0" err="1" smtClean="0"/>
              <a:t>reducir</a:t>
            </a:r>
            <a:r>
              <a:rPr lang="en-US" dirty="0" smtClean="0"/>
              <a:t> el </a:t>
            </a:r>
            <a:r>
              <a:rPr lang="en-US" dirty="0" err="1" smtClean="0"/>
              <a:t>poder</a:t>
            </a:r>
            <a:r>
              <a:rPr lang="en-US" dirty="0" smtClean="0"/>
              <a:t> </a:t>
            </a:r>
            <a:r>
              <a:rPr lang="en-US" dirty="0" err="1" smtClean="0"/>
              <a:t>monopólico</a:t>
            </a:r>
            <a:r>
              <a:rPr lang="en-US" dirty="0" smtClean="0"/>
              <a:t>.</a:t>
            </a:r>
          </a:p>
          <a:p>
            <a:r>
              <a:rPr lang="es-PE" dirty="0" smtClean="0"/>
              <a:t>En principio, debe funcionar, pero en la práctica en los países que habían adoptado esa política un porcentaje muy bajo aprovecha (aprox. 4%).</a:t>
            </a:r>
          </a:p>
          <a:p>
            <a:r>
              <a:rPr lang="es-PE" dirty="0" smtClean="0"/>
              <a:t>Posiblemente, la amenaza de llevar un número consigo sirve para bajar el poder monopólico.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 smtClean="0"/>
              <a:t>Mejorar</a:t>
            </a:r>
            <a:r>
              <a:rPr lang="en-US" sz="4000" dirty="0" smtClean="0"/>
              <a:t> el </a:t>
            </a:r>
            <a:r>
              <a:rPr lang="en-US" sz="4000" dirty="0" err="1" smtClean="0"/>
              <a:t>desempeño</a:t>
            </a:r>
            <a:r>
              <a:rPr lang="en-US" sz="4000" dirty="0" smtClean="0"/>
              <a:t> de la </a:t>
            </a:r>
            <a:r>
              <a:rPr lang="en-US" sz="4000" dirty="0" err="1" smtClean="0"/>
              <a:t>industria</a:t>
            </a:r>
            <a:r>
              <a:rPr lang="en-US" sz="4000" dirty="0" smtClean="0"/>
              <a:t> de telecom sin regular </a:t>
            </a:r>
            <a:r>
              <a:rPr lang="en-US" sz="4000" dirty="0" err="1" smtClean="0"/>
              <a:t>precios</a:t>
            </a:r>
            <a:endParaRPr lang="en-US" sz="40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regulación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costosa</a:t>
            </a:r>
            <a:r>
              <a:rPr lang="en-US" dirty="0" smtClean="0"/>
              <a:t>, y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eso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ser </a:t>
            </a:r>
            <a:r>
              <a:rPr lang="en-US" dirty="0" err="1" smtClean="0"/>
              <a:t>deseable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 </a:t>
            </a:r>
            <a:r>
              <a:rPr lang="en-US" dirty="0" err="1" smtClean="0"/>
              <a:t>menos</a:t>
            </a:r>
            <a:r>
              <a:rPr lang="en-US" dirty="0" smtClean="0"/>
              <a:t> </a:t>
            </a:r>
            <a:r>
              <a:rPr lang="en-US" dirty="0" err="1" smtClean="0"/>
              <a:t>considerar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aliviar</a:t>
            </a:r>
            <a:r>
              <a:rPr lang="en-US" dirty="0" smtClean="0"/>
              <a:t> los </a:t>
            </a:r>
            <a:r>
              <a:rPr lang="en-US" dirty="0" err="1" smtClean="0"/>
              <a:t>problemas</a:t>
            </a:r>
            <a:r>
              <a:rPr lang="en-US" dirty="0" smtClean="0"/>
              <a:t> </a:t>
            </a:r>
            <a:r>
              <a:rPr lang="en-US" dirty="0" err="1" smtClean="0"/>
              <a:t>asociados</a:t>
            </a:r>
            <a:r>
              <a:rPr lang="en-US" dirty="0" smtClean="0"/>
              <a:t> con </a:t>
            </a:r>
            <a:r>
              <a:rPr lang="en-US" dirty="0" err="1" smtClean="0"/>
              <a:t>monopolios</a:t>
            </a:r>
            <a:r>
              <a:rPr lang="en-US" dirty="0" smtClean="0"/>
              <a:t> sin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regulación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Hay </a:t>
            </a:r>
            <a:r>
              <a:rPr lang="en-US" dirty="0" err="1" smtClean="0"/>
              <a:t>varios</a:t>
            </a:r>
            <a:r>
              <a:rPr lang="en-US" dirty="0" smtClean="0"/>
              <a:t> </a:t>
            </a:r>
            <a:r>
              <a:rPr lang="en-US" dirty="0" err="1" smtClean="0"/>
              <a:t>esquemas</a:t>
            </a:r>
            <a:r>
              <a:rPr lang="en-US" dirty="0" smtClean="0"/>
              <a:t> </a:t>
            </a:r>
            <a:r>
              <a:rPr lang="en-US" dirty="0" err="1" smtClean="0"/>
              <a:t>posibles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 del </a:t>
            </a:r>
            <a:r>
              <a:rPr lang="en-US" dirty="0" err="1" smtClean="0"/>
              <a:t>uso</a:t>
            </a:r>
            <a:r>
              <a:rPr lang="en-US" dirty="0" smtClean="0"/>
              <a:t> de </a:t>
            </a:r>
            <a:r>
              <a:rPr lang="en-US" dirty="0" err="1" smtClean="0"/>
              <a:t>alguna</a:t>
            </a:r>
            <a:r>
              <a:rPr lang="en-US" dirty="0" smtClean="0"/>
              <a:t> forma de </a:t>
            </a:r>
            <a:r>
              <a:rPr lang="en-US" dirty="0" err="1" smtClean="0"/>
              <a:t>discriminación</a:t>
            </a:r>
            <a:r>
              <a:rPr lang="en-US" dirty="0" smtClean="0"/>
              <a:t> en </a:t>
            </a:r>
            <a:r>
              <a:rPr lang="en-US" dirty="0" err="1" smtClean="0"/>
              <a:t>precios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Discriminación</a:t>
            </a:r>
            <a:r>
              <a:rPr lang="en-US" dirty="0" smtClean="0"/>
              <a:t> en </a:t>
            </a:r>
            <a:r>
              <a:rPr lang="en-US" dirty="0" err="1" smtClean="0"/>
              <a:t>precios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varía</a:t>
            </a:r>
            <a:r>
              <a:rPr lang="en-US" dirty="0" smtClean="0"/>
              <a:t> con el </a:t>
            </a:r>
            <a:r>
              <a:rPr lang="en-US" dirty="0" err="1" smtClean="0"/>
              <a:t>cliente</a:t>
            </a:r>
            <a:r>
              <a:rPr lang="en-US" dirty="0" smtClean="0"/>
              <a:t> o con la </a:t>
            </a:r>
            <a:r>
              <a:rPr lang="en-US" dirty="0" err="1" smtClean="0"/>
              <a:t>cantidad</a:t>
            </a:r>
            <a:r>
              <a:rPr lang="en-US" dirty="0" smtClean="0"/>
              <a:t> </a:t>
            </a:r>
            <a:r>
              <a:rPr lang="en-US" dirty="0" err="1" smtClean="0"/>
              <a:t>comprada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No </a:t>
            </a:r>
            <a:r>
              <a:rPr lang="en-US" dirty="0" err="1" smtClean="0"/>
              <a:t>tiene</a:t>
            </a:r>
            <a:r>
              <a:rPr lang="en-US" dirty="0" smtClean="0"/>
              <a:t> base en </a:t>
            </a:r>
            <a:r>
              <a:rPr lang="en-US" dirty="0" err="1" smtClean="0"/>
              <a:t>costo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 la </a:t>
            </a:r>
            <a:r>
              <a:rPr lang="en-US" dirty="0" err="1" smtClean="0"/>
              <a:t>empresa</a:t>
            </a:r>
            <a:r>
              <a:rPr lang="en-US" dirty="0" smtClean="0"/>
              <a:t> no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r>
              <a:rPr lang="en-US" dirty="0" smtClean="0"/>
              <a:t> de </a:t>
            </a:r>
            <a:r>
              <a:rPr lang="en-US" dirty="0" err="1" smtClean="0"/>
              <a:t>poder</a:t>
            </a:r>
            <a:r>
              <a:rPr lang="en-US" dirty="0" smtClean="0"/>
              <a:t> en el </a:t>
            </a:r>
            <a:r>
              <a:rPr lang="en-US" dirty="0" err="1" smtClean="0"/>
              <a:t>mercado</a:t>
            </a:r>
            <a:r>
              <a:rPr lang="en-US" dirty="0" smtClean="0"/>
              <a:t>, el </a:t>
            </a:r>
            <a:r>
              <a:rPr lang="en-US" dirty="0" err="1" smtClean="0"/>
              <a:t>precio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a </a:t>
            </a:r>
            <a:r>
              <a:rPr lang="en-US" dirty="0" err="1" smtClean="0"/>
              <a:t>bajar</a:t>
            </a:r>
            <a:r>
              <a:rPr lang="en-US" dirty="0" smtClean="0"/>
              <a:t> al </a:t>
            </a:r>
            <a:r>
              <a:rPr lang="en-US" dirty="0" err="1" smtClean="0"/>
              <a:t>costo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¿</a:t>
            </a:r>
            <a:r>
              <a:rPr lang="en-US" dirty="0" smtClean="0"/>
              <a:t>Es </a:t>
            </a:r>
            <a:r>
              <a:rPr lang="en-US" dirty="0" err="1" smtClean="0"/>
              <a:t>suficiente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 smtClean="0"/>
              <a:t> </a:t>
            </a:r>
            <a:r>
              <a:rPr lang="en-US" dirty="0" err="1" smtClean="0"/>
              <a:t>poder</a:t>
            </a:r>
            <a:r>
              <a:rPr lang="en-US" dirty="0" smtClean="0"/>
              <a:t> en el </a:t>
            </a:r>
            <a:r>
              <a:rPr lang="en-US" dirty="0" err="1" smtClean="0"/>
              <a:t>mercado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poder</a:t>
            </a:r>
            <a:r>
              <a:rPr lang="en-US" dirty="0" smtClean="0"/>
              <a:t> </a:t>
            </a:r>
            <a:r>
              <a:rPr lang="en-US" dirty="0" err="1" smtClean="0"/>
              <a:t>discriminar</a:t>
            </a:r>
            <a:r>
              <a:rPr lang="en-US" dirty="0" smtClean="0"/>
              <a:t> en </a:t>
            </a:r>
            <a:r>
              <a:rPr lang="en-US" dirty="0" err="1" smtClean="0"/>
              <a:t>precios</a:t>
            </a:r>
            <a:r>
              <a:rPr lang="en-US" dirty="0" smtClean="0"/>
              <a:t>?  ¿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cualquier</a:t>
            </a:r>
            <a:r>
              <a:rPr lang="en-US" dirty="0" smtClean="0"/>
              <a:t> </a:t>
            </a:r>
            <a:r>
              <a:rPr lang="en-US" dirty="0" err="1" smtClean="0"/>
              <a:t>monopolio</a:t>
            </a:r>
            <a:r>
              <a:rPr lang="en-US" dirty="0" smtClean="0"/>
              <a:t> </a:t>
            </a:r>
            <a:r>
              <a:rPr lang="en-US" dirty="0" err="1" smtClean="0"/>
              <a:t>discriminar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Poder</a:t>
            </a:r>
            <a:r>
              <a:rPr lang="en-US" dirty="0" smtClean="0"/>
              <a:t> en el </a:t>
            </a:r>
            <a:r>
              <a:rPr lang="en-US" dirty="0" err="1" smtClean="0"/>
              <a:t>mercado</a:t>
            </a:r>
            <a:r>
              <a:rPr lang="en-US" dirty="0" smtClean="0"/>
              <a:t> y </a:t>
            </a:r>
            <a:r>
              <a:rPr lang="en-US" dirty="0" err="1" smtClean="0"/>
              <a:t>discriminación</a:t>
            </a:r>
            <a:r>
              <a:rPr lang="en-US" dirty="0" smtClean="0"/>
              <a:t> en </a:t>
            </a:r>
            <a:r>
              <a:rPr lang="en-US" dirty="0" err="1" smtClean="0"/>
              <a:t>precios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err="1" smtClean="0"/>
              <a:t>Poder</a:t>
            </a:r>
            <a:r>
              <a:rPr lang="en-US" sz="2800" dirty="0" smtClean="0"/>
              <a:t> en el </a:t>
            </a:r>
            <a:r>
              <a:rPr lang="en-US" sz="2800" dirty="0" err="1" smtClean="0"/>
              <a:t>mercado</a:t>
            </a:r>
            <a:r>
              <a:rPr lang="en-US" sz="2800" dirty="0" smtClean="0"/>
              <a:t> no </a:t>
            </a:r>
            <a:r>
              <a:rPr lang="en-US" sz="2800" dirty="0" err="1" smtClean="0"/>
              <a:t>es</a:t>
            </a:r>
            <a:r>
              <a:rPr lang="en-US" sz="2800" dirty="0" smtClean="0"/>
              <a:t> </a:t>
            </a:r>
            <a:r>
              <a:rPr lang="en-US" sz="2800" dirty="0" err="1" smtClean="0"/>
              <a:t>suficiente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 smtClean="0"/>
              <a:t>Supongamos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un </a:t>
            </a:r>
            <a:r>
              <a:rPr lang="en-US" sz="2800" dirty="0" err="1" smtClean="0"/>
              <a:t>monopolio</a:t>
            </a:r>
            <a:r>
              <a:rPr lang="en-US" sz="2800" dirty="0" smtClean="0"/>
              <a:t> </a:t>
            </a:r>
            <a:r>
              <a:rPr lang="en-US" sz="2800" dirty="0" err="1" smtClean="0"/>
              <a:t>intenta</a:t>
            </a:r>
            <a:r>
              <a:rPr lang="en-US" sz="2800" dirty="0" smtClean="0"/>
              <a:t> </a:t>
            </a:r>
            <a:r>
              <a:rPr lang="en-US" sz="2800" dirty="0" err="1" smtClean="0"/>
              <a:t>discriminar</a:t>
            </a:r>
            <a:r>
              <a:rPr lang="en-US" sz="2800" dirty="0" smtClean="0"/>
              <a:t>.  </a:t>
            </a:r>
            <a:r>
              <a:rPr lang="en-US" sz="2800" dirty="0" err="1" smtClean="0"/>
              <a:t>Entonces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El </a:t>
            </a:r>
            <a:r>
              <a:rPr lang="en-US" sz="2400" dirty="0" err="1" smtClean="0"/>
              <a:t>monopolio</a:t>
            </a:r>
            <a:r>
              <a:rPr lang="en-US" sz="2400" dirty="0" smtClean="0"/>
              <a:t> </a:t>
            </a:r>
            <a:r>
              <a:rPr lang="en-US" sz="2400" dirty="0" err="1" smtClean="0"/>
              <a:t>va</a:t>
            </a:r>
            <a:r>
              <a:rPr lang="en-US" sz="2400" dirty="0" smtClean="0"/>
              <a:t> a </a:t>
            </a:r>
            <a:r>
              <a:rPr lang="en-US" sz="2400" dirty="0" err="1" smtClean="0"/>
              <a:t>intentar</a:t>
            </a:r>
            <a:r>
              <a:rPr lang="en-US" sz="2400" dirty="0" smtClean="0"/>
              <a:t> a vender a </a:t>
            </a:r>
            <a:r>
              <a:rPr lang="en-US" sz="2400" dirty="0" err="1" smtClean="0"/>
              <a:t>cada</a:t>
            </a:r>
            <a:r>
              <a:rPr lang="en-US" sz="2400" dirty="0" smtClean="0"/>
              <a:t> </a:t>
            </a:r>
            <a:r>
              <a:rPr lang="en-US" sz="2400" dirty="0" err="1" smtClean="0"/>
              <a:t>cliente</a:t>
            </a:r>
            <a:r>
              <a:rPr lang="en-US" sz="2400" dirty="0" smtClean="0"/>
              <a:t> individual en la </a:t>
            </a:r>
            <a:r>
              <a:rPr lang="en-US" sz="2400" dirty="0" err="1" smtClean="0"/>
              <a:t>curva</a:t>
            </a:r>
            <a:r>
              <a:rPr lang="en-US" sz="2400" dirty="0" smtClean="0"/>
              <a:t> de </a:t>
            </a:r>
            <a:r>
              <a:rPr lang="en-US" sz="2400" dirty="0" err="1" smtClean="0"/>
              <a:t>demanda</a:t>
            </a:r>
            <a:r>
              <a:rPr lang="en-US" sz="2400" dirty="0" smtClean="0"/>
              <a:t>, </a:t>
            </a:r>
            <a:r>
              <a:rPr lang="en-US" sz="2400" dirty="0" err="1" smtClean="0"/>
              <a:t>pero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Los </a:t>
            </a:r>
            <a:r>
              <a:rPr lang="en-US" sz="2400" dirty="0" err="1" smtClean="0"/>
              <a:t>clientes</a:t>
            </a:r>
            <a:r>
              <a:rPr lang="en-US" sz="2400" dirty="0" smtClean="0"/>
              <a:t> en la parte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abajo</a:t>
            </a:r>
            <a:r>
              <a:rPr lang="en-US" sz="2400" dirty="0" smtClean="0"/>
              <a:t> de la </a:t>
            </a:r>
            <a:r>
              <a:rPr lang="en-US" sz="2400" dirty="0" err="1" smtClean="0"/>
              <a:t>curva</a:t>
            </a:r>
            <a:r>
              <a:rPr lang="en-US" sz="2400" dirty="0" smtClean="0"/>
              <a:t> de </a:t>
            </a:r>
            <a:r>
              <a:rPr lang="en-US" sz="2400" dirty="0" err="1" smtClean="0"/>
              <a:t>demanda</a:t>
            </a:r>
            <a:r>
              <a:rPr lang="en-US" sz="2400" dirty="0" smtClean="0"/>
              <a:t> van a </a:t>
            </a:r>
            <a:r>
              <a:rPr lang="en-US" sz="2400" dirty="0" err="1" smtClean="0"/>
              <a:t>intentar</a:t>
            </a:r>
            <a:r>
              <a:rPr lang="en-US" sz="2400" dirty="0" smtClean="0"/>
              <a:t> a </a:t>
            </a:r>
            <a:r>
              <a:rPr lang="en-US" sz="2400" dirty="0" err="1" smtClean="0"/>
              <a:t>revender</a:t>
            </a:r>
            <a:r>
              <a:rPr lang="en-US" sz="2400" dirty="0" smtClean="0"/>
              <a:t> a los </a:t>
            </a:r>
            <a:r>
              <a:rPr lang="en-US" sz="2400" dirty="0" err="1" smtClean="0"/>
              <a:t>clientes</a:t>
            </a:r>
            <a:r>
              <a:rPr lang="en-US" sz="2400" dirty="0" smtClean="0"/>
              <a:t> en la parte </a:t>
            </a:r>
            <a:r>
              <a:rPr lang="en-US" sz="2400" dirty="0" err="1" smtClean="0"/>
              <a:t>alta</a:t>
            </a:r>
            <a:r>
              <a:rPr lang="en-US" sz="2400" dirty="0" smtClean="0"/>
              <a:t> de la </a:t>
            </a:r>
            <a:r>
              <a:rPr lang="en-US" sz="2400" dirty="0" err="1" smtClean="0"/>
              <a:t>curva</a:t>
            </a:r>
            <a:r>
              <a:rPr lang="en-US" sz="2400" dirty="0" smtClean="0"/>
              <a:t> de </a:t>
            </a:r>
            <a:r>
              <a:rPr lang="en-US" sz="2400" dirty="0" err="1" smtClean="0"/>
              <a:t>demanda</a:t>
            </a:r>
            <a:r>
              <a:rPr lang="en-US" sz="2400" dirty="0" smtClean="0"/>
              <a:t>, </a:t>
            </a:r>
            <a:r>
              <a:rPr lang="en-US" sz="2400" dirty="0" err="1" smtClean="0"/>
              <a:t>reduciendo</a:t>
            </a:r>
            <a:r>
              <a:rPr lang="en-US" sz="2400" dirty="0" smtClean="0"/>
              <a:t> la </a:t>
            </a:r>
            <a:r>
              <a:rPr lang="en-US" sz="2400" dirty="0" err="1" smtClean="0"/>
              <a:t>ganancia</a:t>
            </a:r>
            <a:r>
              <a:rPr lang="en-US" sz="2400" dirty="0" smtClean="0"/>
              <a:t> del </a:t>
            </a:r>
            <a:r>
              <a:rPr lang="en-US" sz="2400" dirty="0" err="1" smtClean="0"/>
              <a:t>monopolio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err="1" smtClean="0"/>
              <a:t>Habría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existir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manera</a:t>
            </a:r>
            <a:r>
              <a:rPr lang="en-US" sz="2800" dirty="0" smtClean="0"/>
              <a:t> de </a:t>
            </a:r>
            <a:r>
              <a:rPr lang="en-US" sz="2800" dirty="0" err="1" smtClean="0"/>
              <a:t>eliminar</a:t>
            </a:r>
            <a:r>
              <a:rPr lang="en-US" sz="2800" dirty="0" smtClean="0"/>
              <a:t> la </a:t>
            </a:r>
            <a:r>
              <a:rPr lang="en-US" sz="2800" dirty="0" err="1" smtClean="0"/>
              <a:t>reventa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funcione</a:t>
            </a:r>
            <a:r>
              <a:rPr lang="en-US" sz="2800" dirty="0" smtClean="0"/>
              <a:t> la </a:t>
            </a:r>
            <a:r>
              <a:rPr lang="en-US" sz="2800" dirty="0" err="1" smtClean="0"/>
              <a:t>discriminación</a:t>
            </a:r>
            <a:r>
              <a:rPr lang="en-US" sz="2800" dirty="0" smtClean="0"/>
              <a:t> en </a:t>
            </a:r>
            <a:r>
              <a:rPr lang="en-US" sz="2800" dirty="0" err="1" smtClean="0"/>
              <a:t>precios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Seminario Internacional de Regulación de Servicios Telefónicos y de Información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1711</Words>
  <Application>Microsoft Office PowerPoint</Application>
  <PresentationFormat>On-screen Show (4:3)</PresentationFormat>
  <Paragraphs>145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Costos y tarifas en telecomunicaciones</vt:lpstr>
      <vt:lpstr>Tarifas y precios</vt:lpstr>
      <vt:lpstr>Problemas con esta idea</vt:lpstr>
      <vt:lpstr>¿Es la industria de telecom un monopolio?</vt:lpstr>
      <vt:lpstr>Tarifas de interconexión y poder monopólico</vt:lpstr>
      <vt:lpstr>Portabilidad numérica</vt:lpstr>
      <vt:lpstr>Mejorar el desempeño de la industria de telecom sin regular precios</vt:lpstr>
      <vt:lpstr>Discriminación en precios</vt:lpstr>
      <vt:lpstr>Poder en el mercado y discriminación en precios</vt:lpstr>
      <vt:lpstr>Reventa</vt:lpstr>
      <vt:lpstr>Como se sube el costo de reventa</vt:lpstr>
      <vt:lpstr>Bundling</vt:lpstr>
      <vt:lpstr>Adulteración</vt:lpstr>
      <vt:lpstr>Integración vertical</vt:lpstr>
      <vt:lpstr>Como funciona la discriminación en precios para mejorar ganancias</vt:lpstr>
      <vt:lpstr>Discriminación en precios graficamente</vt:lpstr>
      <vt:lpstr>Tipos de discriminación</vt:lpstr>
      <vt:lpstr>Discriminación del tercer grado</vt:lpstr>
      <vt:lpstr>Precios no lineales</vt:lpstr>
      <vt:lpstr>Tie-ins</vt:lpstr>
      <vt:lpstr>Ejemplo de tie-in</vt:lpstr>
      <vt:lpstr>Continuación</vt:lpstr>
      <vt:lpstr>Caveats</vt:lpstr>
      <vt:lpstr>¿Cómo evitar la regulación en telefonía?</vt:lpstr>
      <vt:lpstr>Caveats</vt:lpstr>
      <vt:lpstr>Otra idea</vt:lpstr>
      <vt:lpstr>Conclusión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Costos y tarifas en telecomunicaciones</dc:title>
  <dc:creator>David Mark Kennet</dc:creator>
  <cp:lastModifiedBy>David Mark Kennet</cp:lastModifiedBy>
  <cp:revision>21</cp:revision>
  <dcterms:created xsi:type="dcterms:W3CDTF">2009-05-08T19:06:55Z</dcterms:created>
  <dcterms:modified xsi:type="dcterms:W3CDTF">2009-05-08T22:27:39Z</dcterms:modified>
</cp:coreProperties>
</file>