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73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8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13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BA35D-B57F-4DC7-A9B0-7860D2F316ED}" type="datetimeFigureOut">
              <a:rPr lang="en-US" smtClean="0"/>
              <a:t>4/7/2009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5B0A8-B39D-4221-A31C-72181B7AB6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4152-DB80-410C-BC19-1F45C76150B2}" type="datetime1">
              <a:rPr lang="en-US" smtClean="0"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011D-3F7C-4998-BCAC-44669F05CD80}" type="datetime1">
              <a:rPr lang="en-US" smtClean="0"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F0098-3D32-4A6A-AE2B-372C9DF4927A}" type="datetime1">
              <a:rPr lang="en-US" smtClean="0"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B857A-462D-49AA-B5DA-B8A9C87CD88E}" type="datetime1">
              <a:rPr lang="en-US" smtClean="0"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4385-48A3-435D-B9E7-C60F5CE7A92D}" type="datetime1">
              <a:rPr lang="en-US" smtClean="0"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A824-8D38-49A5-B63F-9762F9F53FD3}" type="datetime1">
              <a:rPr lang="en-US" smtClean="0"/>
              <a:t>4/7/2009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06CE-F7C4-44D4-8668-77ED928E15AC}" type="datetime1">
              <a:rPr lang="en-US" smtClean="0"/>
              <a:t>4/7/2009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79162-9777-42C9-B5D3-9FC54989E8A7}" type="datetime1">
              <a:rPr lang="en-US" smtClean="0"/>
              <a:t>4/7/2009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CA057-CF38-40FC-8DB6-063E8C020F97}" type="datetime1">
              <a:rPr lang="en-US" smtClean="0"/>
              <a:t>4/7/2009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0892-4A41-4CD3-981D-7DF834E7871F}" type="datetime1">
              <a:rPr lang="en-US" smtClean="0"/>
              <a:t>4/7/2009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9635-7927-4D78-8E57-AF511C8766BA}" type="datetime1">
              <a:rPr lang="en-US" smtClean="0"/>
              <a:t>4/7/2009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D5B3A-5AEA-4046-917F-D3A0D5FC8814}" type="datetime1">
              <a:rPr lang="en-US" smtClean="0"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91233-BBDF-4192-851D-6B49C42114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La red económica y sus implicaciones para la regulación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smtClean="0"/>
              <a:t>D. Mark </a:t>
            </a:r>
            <a:r>
              <a:rPr lang="es-PE" dirty="0" err="1" smtClean="0"/>
              <a:t>Kennet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Seminario Internacional de Regulación de Servicios Telefónicos y de Información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Un juego de expectativas y coordinación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 dirty="0"/>
              <a:t>Supongamos que el costo de suscribirse en mi red es de $n-2, n es el </a:t>
            </a:r>
            <a:r>
              <a:rPr lang="es-ES" sz="2800" dirty="0" smtClean="0"/>
              <a:t>número total </a:t>
            </a:r>
            <a:r>
              <a:rPr lang="es-ES" sz="2800" dirty="0"/>
              <a:t>de </a:t>
            </a:r>
            <a:r>
              <a:rPr lang="es-ES" sz="2800" dirty="0" smtClean="0"/>
              <a:t>estudiantes en la aula</a:t>
            </a:r>
            <a:endParaRPr lang="es-ES" sz="2800" dirty="0"/>
          </a:p>
          <a:p>
            <a:r>
              <a:rPr lang="es-ES" sz="2800" dirty="0"/>
              <a:t>Supongamos que cada socio recibirá $s-1, s es el número de socios</a:t>
            </a:r>
          </a:p>
          <a:p>
            <a:r>
              <a:rPr lang="es-ES" sz="2800" dirty="0"/>
              <a:t>Escribe secretamente en un papel si quieres suscribirte o no, y dame la </a:t>
            </a:r>
            <a:r>
              <a:rPr lang="es-ES" sz="2800" dirty="0" smtClean="0"/>
              <a:t>respuesta.</a:t>
            </a:r>
            <a:endParaRPr lang="es-ES" sz="2800" dirty="0"/>
          </a:p>
          <a:p>
            <a:r>
              <a:rPr lang="es-ES" sz="2800" dirty="0"/>
              <a:t>Hay dos equilibrios.  ¿Cuál de esos tenemos?  ¿Hay </a:t>
            </a:r>
            <a:r>
              <a:rPr lang="es-ES" sz="2800" dirty="0" err="1"/>
              <a:t>alguién</a:t>
            </a:r>
            <a:r>
              <a:rPr lang="es-ES" sz="2800" dirty="0"/>
              <a:t> que quiere cambiar su decisión?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Algunos comentarios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/>
              <a:t>Es difícil predecir los resultados de este juego</a:t>
            </a:r>
          </a:p>
          <a:p>
            <a:r>
              <a:rPr lang="es-ES" sz="2800"/>
              <a:t>Los jugadores tienen un incentivo para cambiar su decisión</a:t>
            </a:r>
            <a:endParaRPr 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Una versión nueva del juego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 dirty="0"/>
              <a:t>Las mismas reglas, pero esta vez levante su mano para suscribirse</a:t>
            </a:r>
          </a:p>
          <a:p>
            <a:r>
              <a:rPr lang="es-ES" sz="2800" dirty="0"/>
              <a:t>¿Cuál equilibrio tenemos?</a:t>
            </a:r>
          </a:p>
          <a:p>
            <a:r>
              <a:rPr lang="es-ES" sz="2800" dirty="0"/>
              <a:t>¿Hay alguien que quiere cambiar su decisión?</a:t>
            </a:r>
          </a:p>
          <a:p>
            <a:r>
              <a:rPr lang="es-ES" sz="2800" dirty="0"/>
              <a:t>¿Por qué funcionó este método?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772400" cy="1143000"/>
          </a:xfrm>
        </p:spPr>
        <p:txBody>
          <a:bodyPr/>
          <a:lstStyle/>
          <a:p>
            <a:r>
              <a:rPr lang="es-ES" sz="4000"/>
              <a:t>Una representación gráfica del juego</a:t>
            </a:r>
            <a:endParaRPr lang="en-US" sz="4000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2362200" y="2286000"/>
            <a:ext cx="0" cy="41148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2362200" y="6400800"/>
            <a:ext cx="50292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2362200" y="4572000"/>
            <a:ext cx="44958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6183313" y="5867400"/>
            <a:ext cx="292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Número de suscritores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1905000" y="1828800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Val</a:t>
            </a:r>
            <a:r>
              <a:rPr lang="es-ES" sz="2400">
                <a:latin typeface="Times New Roman" pitchFamily="18" charset="0"/>
              </a:rPr>
              <a:t>or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828800" y="58674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-n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905000" y="4343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0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85800" y="2895600"/>
            <a:ext cx="162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Cost</a:t>
            </a:r>
            <a:r>
              <a:rPr lang="es-ES" sz="2400">
                <a:latin typeface="Times New Roman" pitchFamily="18" charset="0"/>
              </a:rPr>
              <a:t>o</a:t>
            </a:r>
            <a:r>
              <a:rPr lang="en-US" sz="2400">
                <a:latin typeface="Times New Roman" pitchFamily="18" charset="0"/>
              </a:rPr>
              <a:t> = n-2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6613525" y="63658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n</a:t>
            </a: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V="1">
            <a:off x="6781800" y="2362200"/>
            <a:ext cx="0" cy="4038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V="1">
            <a:off x="2362200" y="4191000"/>
            <a:ext cx="4419600" cy="1828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 rot="-1305300">
            <a:off x="3338513" y="5027613"/>
            <a:ext cx="2994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B</a:t>
            </a:r>
            <a:r>
              <a:rPr lang="en-US" sz="2400">
                <a:latin typeface="Times New Roman" pitchFamily="18" charset="0"/>
              </a:rPr>
              <a:t>enefi</a:t>
            </a:r>
            <a:r>
              <a:rPr lang="es-ES" sz="2400">
                <a:latin typeface="Times New Roman" pitchFamily="18" charset="0"/>
              </a:rPr>
              <a:t>cio neto</a:t>
            </a:r>
            <a:r>
              <a:rPr lang="en-US" sz="2400">
                <a:latin typeface="Times New Roman" pitchFamily="18" charset="0"/>
              </a:rPr>
              <a:t> s-1-n+2</a:t>
            </a: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 flipH="1">
            <a:off x="2362200" y="4191000"/>
            <a:ext cx="4419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1905000" y="3962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2209800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 flipV="1">
            <a:off x="2362200" y="2743200"/>
            <a:ext cx="4419600" cy="1828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 rot="-1419960">
            <a:off x="3613150" y="3221038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Benef</a:t>
            </a:r>
            <a:r>
              <a:rPr lang="es-ES" sz="2400">
                <a:latin typeface="Times New Roman" pitchFamily="18" charset="0"/>
              </a:rPr>
              <a:t>icio</a:t>
            </a:r>
            <a:r>
              <a:rPr lang="en-US" sz="2400">
                <a:latin typeface="Times New Roman" pitchFamily="18" charset="0"/>
              </a:rPr>
              <a:t> = s-1</a:t>
            </a:r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 flipH="1">
            <a:off x="2362200" y="3124200"/>
            <a:ext cx="4419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 flipH="1">
            <a:off x="2362200" y="2743200"/>
            <a:ext cx="4419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1828800" y="25146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n-1</a:t>
            </a:r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5867400" y="3124200"/>
            <a:ext cx="0" cy="3276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7299325" y="3851275"/>
            <a:ext cx="9429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Valor</a:t>
            </a:r>
            <a:endParaRPr lang="en-US" sz="2400">
              <a:latin typeface="Times New Roman" pitchFamily="18" charset="0"/>
            </a:endParaRPr>
          </a:p>
          <a:p>
            <a:r>
              <a:rPr lang="es-ES" sz="2400">
                <a:latin typeface="Times New Roman" pitchFamily="18" charset="0"/>
              </a:rPr>
              <a:t>critica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H="1">
            <a:off x="5943600" y="4648200"/>
            <a:ext cx="1676400" cy="1676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Masa crítica y su papel en el mercado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 sz="2800"/>
              <a:t>Si no se alcanza la masa crítica, la tecnología no tendrá éxito</a:t>
            </a:r>
          </a:p>
          <a:p>
            <a:pPr>
              <a:lnSpc>
                <a:spcPct val="90000"/>
              </a:lnSpc>
            </a:pPr>
            <a:r>
              <a:rPr lang="es-ES" sz="2800"/>
              <a:t>Si hay un número grande de agentes, no es probable que la coordinación necesaria ocurra, y habrá una falla del mercado</a:t>
            </a:r>
          </a:p>
          <a:p>
            <a:pPr>
              <a:lnSpc>
                <a:spcPct val="90000"/>
              </a:lnSpc>
            </a:pPr>
            <a:r>
              <a:rPr lang="es-ES" sz="2800"/>
              <a:t>Hay varias soluciones para la falla, incluyendo la regulación y soluciones privadas</a:t>
            </a:r>
            <a:endParaRPr lang="en-US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Una solución privada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 dirty="0"/>
              <a:t>Permitir que el precio varíe con s</a:t>
            </a:r>
          </a:p>
          <a:p>
            <a:r>
              <a:rPr lang="es-ES" sz="2800" dirty="0"/>
              <a:t>Por ejemplo, precio </a:t>
            </a:r>
            <a:r>
              <a:rPr lang="en-US" sz="2800" dirty="0"/>
              <a:t>=</a:t>
            </a:r>
            <a:r>
              <a:rPr lang="es-ES" sz="2800" dirty="0"/>
              <a:t> s-2</a:t>
            </a:r>
          </a:p>
          <a:p>
            <a:r>
              <a:rPr lang="es-ES" sz="2800" dirty="0"/>
              <a:t>Suscribirse costaría $1 menos que la ganancia, entonces todos van a suscribirse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ES" sz="4000"/>
              <a:t>Una representación gráfica de la solución</a:t>
            </a:r>
            <a:endParaRPr lang="en-US" sz="4000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2362200" y="2286000"/>
            <a:ext cx="0" cy="41148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2362200" y="6400800"/>
            <a:ext cx="50292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362200" y="4572000"/>
            <a:ext cx="44958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183313" y="5867400"/>
            <a:ext cx="292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Número de suscritores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905000" y="1828800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Val</a:t>
            </a:r>
            <a:r>
              <a:rPr lang="es-ES" sz="2400">
                <a:latin typeface="Times New Roman" pitchFamily="18" charset="0"/>
              </a:rPr>
              <a:t>or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1828800" y="58674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-n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905000" y="4343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0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09600" y="2895600"/>
            <a:ext cx="162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Cost</a:t>
            </a:r>
            <a:r>
              <a:rPr lang="es-ES" sz="2400">
                <a:latin typeface="Times New Roman" pitchFamily="18" charset="0"/>
              </a:rPr>
              <a:t>o</a:t>
            </a:r>
            <a:r>
              <a:rPr lang="en-US" sz="2400">
                <a:latin typeface="Times New Roman" pitchFamily="18" charset="0"/>
              </a:rPr>
              <a:t> = n-2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6613525" y="63658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n</a:t>
            </a: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V="1">
            <a:off x="6781800" y="2362200"/>
            <a:ext cx="0" cy="4038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2362200" y="4191000"/>
            <a:ext cx="4419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2209800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V="1">
            <a:off x="2362200" y="2743200"/>
            <a:ext cx="4419600" cy="1828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 rot="-1419960">
            <a:off x="3613150" y="3221038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Benefi</a:t>
            </a:r>
            <a:r>
              <a:rPr lang="es-ES" sz="2400">
                <a:latin typeface="Times New Roman" pitchFamily="18" charset="0"/>
              </a:rPr>
              <a:t>cio</a:t>
            </a:r>
            <a:r>
              <a:rPr lang="en-US" sz="2400">
                <a:latin typeface="Times New Roman" pitchFamily="18" charset="0"/>
              </a:rPr>
              <a:t> = s-1</a:t>
            </a: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2362200" y="3124200"/>
            <a:ext cx="4419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H="1">
            <a:off x="2362200" y="2743200"/>
            <a:ext cx="4419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1828800" y="25146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n-1</a:t>
            </a:r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5867400" y="3124200"/>
            <a:ext cx="0" cy="3276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0" y="3962400"/>
            <a:ext cx="2443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B</a:t>
            </a:r>
            <a:r>
              <a:rPr lang="en-US" sz="2400">
                <a:latin typeface="Times New Roman" pitchFamily="18" charset="0"/>
              </a:rPr>
              <a:t>enefi</a:t>
            </a:r>
            <a:r>
              <a:rPr lang="es-ES" sz="2400">
                <a:latin typeface="Times New Roman" pitchFamily="18" charset="0"/>
              </a:rPr>
              <a:t>cio neto</a:t>
            </a:r>
            <a:r>
              <a:rPr lang="en-US" sz="2400">
                <a:latin typeface="Times New Roman" pitchFamily="18" charset="0"/>
              </a:rPr>
              <a:t> = 1</a:t>
            </a:r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 flipV="1">
            <a:off x="2362200" y="3200400"/>
            <a:ext cx="4419600" cy="1828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 rot="-1326239">
            <a:off x="3803650" y="3629025"/>
            <a:ext cx="1641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pr</a:t>
            </a:r>
            <a:r>
              <a:rPr lang="es-ES" sz="2400">
                <a:latin typeface="Times New Roman" pitchFamily="18" charset="0"/>
              </a:rPr>
              <a:t>ecio</a:t>
            </a:r>
            <a:r>
              <a:rPr lang="en-US" sz="2400">
                <a:latin typeface="Times New Roman" pitchFamily="18" charset="0"/>
              </a:rPr>
              <a:t> = s-2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1828800" y="48768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-1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Externalidades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 dirty="0"/>
              <a:t>Hay externalidades cuando el bienestar de un agente se cambia con las acciones de otro sin un arreglo de contrato con ese agente</a:t>
            </a:r>
          </a:p>
          <a:p>
            <a:r>
              <a:rPr lang="es-ES" sz="2800" dirty="0"/>
              <a:t>Hay muchos ejemplos:  Cuando </a:t>
            </a:r>
            <a:r>
              <a:rPr lang="es-ES" sz="2800" dirty="0" err="1"/>
              <a:t>alguién</a:t>
            </a:r>
            <a:r>
              <a:rPr lang="es-ES" sz="2800" dirty="0"/>
              <a:t> se suscribe a una red, los </a:t>
            </a:r>
            <a:r>
              <a:rPr lang="es-ES" sz="2800" dirty="0" err="1"/>
              <a:t>suscritores</a:t>
            </a:r>
            <a:r>
              <a:rPr lang="es-ES" sz="2800" dirty="0"/>
              <a:t> existentes se benefician pero no tienen ningún contrato con el nuevo suscriptor</a:t>
            </a:r>
          </a:p>
          <a:p>
            <a:r>
              <a:rPr lang="es-ES" sz="2800" dirty="0"/>
              <a:t>Las externalidades pueden ser positivas o negativas; por ejemplo la congestión en una red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 smtClean="0"/>
              <a:t>Diferencias entre </a:t>
            </a:r>
            <a:r>
              <a:rPr lang="es-PE" dirty="0" err="1" smtClean="0"/>
              <a:t>telecom</a:t>
            </a:r>
            <a:r>
              <a:rPr lang="es-PE" dirty="0" smtClean="0"/>
              <a:t> e electricidad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PE" dirty="0" smtClean="0"/>
              <a:t>Para aclarar el tema, vamos a repasar brevemente las diferencias entre estos dos servicios</a:t>
            </a:r>
          </a:p>
          <a:p>
            <a:r>
              <a:rPr lang="es-PE" dirty="0" smtClean="0"/>
              <a:t>Ya veíamos que la </a:t>
            </a:r>
            <a:r>
              <a:rPr lang="es-PE" dirty="0" err="1" smtClean="0"/>
              <a:t>telecom</a:t>
            </a:r>
            <a:r>
              <a:rPr lang="es-PE" dirty="0" smtClean="0"/>
              <a:t> cumple con los requisitos para ser una red económica</a:t>
            </a:r>
          </a:p>
          <a:p>
            <a:r>
              <a:rPr lang="es-PE" dirty="0" smtClean="0"/>
              <a:t>Ahora en el caso de electricidad, tenemos:</a:t>
            </a:r>
          </a:p>
          <a:p>
            <a:pPr lvl="1"/>
            <a:r>
              <a:rPr lang="es-PE" dirty="0" err="1" smtClean="0"/>
              <a:t>Complementaridad</a:t>
            </a:r>
            <a:r>
              <a:rPr lang="es-PE" dirty="0" smtClean="0"/>
              <a:t>, compatibilidad, e estándares:  Sí</a:t>
            </a:r>
          </a:p>
          <a:p>
            <a:pPr lvl="1"/>
            <a:r>
              <a:rPr lang="es-PE" dirty="0" smtClean="0"/>
              <a:t>Externalidades en el consumo:  No</a:t>
            </a:r>
          </a:p>
          <a:p>
            <a:pPr lvl="1"/>
            <a:r>
              <a:rPr lang="es-PE" dirty="0" smtClean="0"/>
              <a:t>Costos asociados con </a:t>
            </a:r>
            <a:r>
              <a:rPr lang="es-PE" i="1" dirty="0" err="1" smtClean="0"/>
              <a:t>switching</a:t>
            </a:r>
            <a:r>
              <a:rPr lang="es-PE" dirty="0" smtClean="0"/>
              <a:t>:  No</a:t>
            </a:r>
          </a:p>
          <a:p>
            <a:pPr lvl="1"/>
            <a:r>
              <a:rPr lang="es-PE" dirty="0" smtClean="0"/>
              <a:t>Economías de escala en la producción:  Sí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¿Qué tal transporte?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PE" dirty="0" smtClean="0"/>
              <a:t>Hay que restringir la discusión un poco pues hay diferentes aspectos del servicio de transporte.  Discutamos el sistema de carreteras que claramente es una red física.</a:t>
            </a:r>
          </a:p>
          <a:p>
            <a:r>
              <a:rPr lang="es-PE" dirty="0" smtClean="0"/>
              <a:t>¿Cumple la red de carreteras con los requisitos?</a:t>
            </a:r>
          </a:p>
          <a:p>
            <a:pPr lvl="1"/>
            <a:r>
              <a:rPr lang="es-PE" dirty="0" err="1" smtClean="0"/>
              <a:t>Complementaridad</a:t>
            </a:r>
            <a:r>
              <a:rPr lang="es-PE" dirty="0" smtClean="0"/>
              <a:t>, compatibilidad, e estándares:  Sí</a:t>
            </a:r>
          </a:p>
          <a:p>
            <a:pPr lvl="1"/>
            <a:r>
              <a:rPr lang="es-PE" dirty="0" smtClean="0"/>
              <a:t>Externalidades en el consumo:  Sí (e igual como en el caso de telefonía hay externalidades negativas cuando haya congestión)</a:t>
            </a:r>
          </a:p>
          <a:p>
            <a:pPr lvl="1"/>
            <a:r>
              <a:rPr lang="es-PE" dirty="0" smtClean="0"/>
              <a:t>Costos asociados con </a:t>
            </a:r>
            <a:r>
              <a:rPr lang="es-PE" i="1" dirty="0" err="1" smtClean="0"/>
              <a:t>switching</a:t>
            </a:r>
            <a:r>
              <a:rPr lang="es-PE" dirty="0" smtClean="0"/>
              <a:t>:  No</a:t>
            </a:r>
          </a:p>
          <a:p>
            <a:pPr lvl="1"/>
            <a:r>
              <a:rPr lang="es-PE" dirty="0" smtClean="0"/>
              <a:t>Economías de escala en la producción:  No</a:t>
            </a:r>
          </a:p>
          <a:p>
            <a:r>
              <a:rPr lang="es-PE" dirty="0" smtClean="0"/>
              <a:t>Conclusión:  Sí hay aspectos de una red económica, pero no tiene todos</a:t>
            </a:r>
            <a:endParaRPr lang="es-PE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Introducción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PE" dirty="0" smtClean="0"/>
              <a:t>Para entender el papel de la regulación en telecomunicaciones necesitamos entender la diferencia entre </a:t>
            </a:r>
            <a:r>
              <a:rPr lang="es-PE" dirty="0" err="1" smtClean="0"/>
              <a:t>telecom</a:t>
            </a:r>
            <a:r>
              <a:rPr lang="es-PE" dirty="0" smtClean="0"/>
              <a:t> y otros servicios públicos</a:t>
            </a:r>
          </a:p>
          <a:p>
            <a:r>
              <a:rPr lang="es-PE" dirty="0" smtClean="0"/>
              <a:t>Mientras otros servicios públicos también son redes en el sentido de su infraestructura (electricidad, agua), no son redes económicas</a:t>
            </a:r>
          </a:p>
          <a:p>
            <a:pPr lvl="1"/>
            <a:r>
              <a:rPr lang="es-PE" dirty="0" smtClean="0"/>
              <a:t>NB Verán que si consideramos la educación y la salud como servicios públicos, ellas sí tienen aspectos de redes económicas pero su infraestructura no</a:t>
            </a:r>
          </a:p>
          <a:p>
            <a:pPr lvl="1"/>
            <a:r>
              <a:rPr lang="es-PE" dirty="0" smtClean="0"/>
              <a:t>En el libro de Oz </a:t>
            </a:r>
            <a:r>
              <a:rPr lang="es-PE" dirty="0" err="1" smtClean="0"/>
              <a:t>Shy</a:t>
            </a:r>
            <a:r>
              <a:rPr lang="es-PE" dirty="0" smtClean="0"/>
              <a:t> hay varios ejemplos de redes económicas que son interesantes…</a:t>
            </a:r>
          </a:p>
          <a:p>
            <a:r>
              <a:rPr lang="es-PE" dirty="0" smtClean="0"/>
              <a:t>Por eso vamos a repasar brevemente la teoría económica de las redes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¿Por qué regular una 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PE" dirty="0" smtClean="0"/>
              <a:t>La justificación para la regulación viene de la teoría básica de economía en la condición de monopolio</a:t>
            </a:r>
          </a:p>
          <a:p>
            <a:r>
              <a:rPr lang="es-PE" dirty="0" smtClean="0"/>
              <a:t>Uno de los efectos de crear una red es justamente eso:  se crearía un monopolio</a:t>
            </a:r>
          </a:p>
          <a:p>
            <a:r>
              <a:rPr lang="es-PE" dirty="0" smtClean="0"/>
              <a:t>Vale la pena decir ahora que crear un monopolio puede ser el objetivo de cualquier empresario!</a:t>
            </a:r>
          </a:p>
          <a:p>
            <a:r>
              <a:rPr lang="es-PE" dirty="0" smtClean="0"/>
              <a:t>Vamos a repasar la teoría de monopolio para entender esa justificación.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Monopolio puro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89138"/>
            <a:ext cx="8199438" cy="4114800"/>
          </a:xfrm>
        </p:spPr>
        <p:txBody>
          <a:bodyPr/>
          <a:lstStyle/>
          <a:p>
            <a:r>
              <a:rPr lang="es-ES" sz="2800"/>
              <a:t>Definición:  Mercado con una sola empresa que produce un producto que no tiene substitutos</a:t>
            </a:r>
          </a:p>
          <a:p>
            <a:r>
              <a:rPr lang="es-ES" sz="2800"/>
              <a:t>Ejemplo:  En la mayoría de localidades, la distribución de la electricidad es un monopolio</a:t>
            </a:r>
          </a:p>
          <a:p>
            <a:r>
              <a:rPr lang="es-ES" sz="2800"/>
              <a:t>En general, la idea del monopolio es más como una cifra y no un modelo de la realidad (como la idea de competencia pura), a causa de que hay substitutos para casi todos los productos</a:t>
            </a:r>
            <a:endParaRPr lang="en-US" sz="2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Diferencias entre monopolio y competencia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/>
              <a:t>El competidor toma el precio; el monopolio establece el precio</a:t>
            </a:r>
          </a:p>
          <a:p>
            <a:r>
              <a:rPr lang="es-ES" sz="2800"/>
              <a:t>El competidor no puede “ver” la demanda del mercado para su producto</a:t>
            </a:r>
          </a:p>
          <a:p>
            <a:pPr lvl="1"/>
            <a:r>
              <a:rPr lang="es-ES" sz="2400"/>
              <a:t>Solamente ve que puede vender lo más que quiera por el precio del mercado</a:t>
            </a:r>
          </a:p>
          <a:p>
            <a:r>
              <a:rPr lang="es-ES" sz="2800"/>
              <a:t>El competidor produce cuando el precio es igual al costo marginal; el monopolio produce cuando el ingreso marginal es igual al costo marginal</a:t>
            </a:r>
            <a:endParaRPr lang="en-US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La decisión de producir del monopolio</a:t>
            </a:r>
            <a:endParaRPr lang="en-US"/>
          </a:p>
        </p:txBody>
      </p:sp>
      <p:sp>
        <p:nvSpPr>
          <p:cNvPr id="7172" name="Line 1028"/>
          <p:cNvSpPr>
            <a:spLocks noChangeShapeType="1"/>
          </p:cNvSpPr>
          <p:nvPr/>
        </p:nvSpPr>
        <p:spPr bwMode="auto">
          <a:xfrm>
            <a:off x="2057400" y="2590800"/>
            <a:ext cx="0" cy="34290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7173" name="Line 1029"/>
          <p:cNvSpPr>
            <a:spLocks noChangeShapeType="1"/>
          </p:cNvSpPr>
          <p:nvPr/>
        </p:nvSpPr>
        <p:spPr bwMode="auto">
          <a:xfrm>
            <a:off x="2057400" y="6019800"/>
            <a:ext cx="44196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7174" name="Text Box 1030"/>
          <p:cNvSpPr txBox="1">
            <a:spLocks noChangeArrowheads="1"/>
          </p:cNvSpPr>
          <p:nvPr/>
        </p:nvSpPr>
        <p:spPr bwMode="auto">
          <a:xfrm>
            <a:off x="6232525" y="6061075"/>
            <a:ext cx="1282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C</a:t>
            </a:r>
            <a:r>
              <a:rPr lang="en-US" sz="2400">
                <a:latin typeface="Times New Roman" pitchFamily="18" charset="0"/>
              </a:rPr>
              <a:t>anti</a:t>
            </a:r>
            <a:r>
              <a:rPr lang="es-ES" sz="2400">
                <a:latin typeface="Times New Roman" pitchFamily="18" charset="0"/>
              </a:rPr>
              <a:t>dad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175" name="Text Box 1031"/>
          <p:cNvSpPr txBox="1">
            <a:spLocks noChangeArrowheads="1"/>
          </p:cNvSpPr>
          <p:nvPr/>
        </p:nvSpPr>
        <p:spPr bwMode="auto">
          <a:xfrm>
            <a:off x="898525" y="2632075"/>
            <a:ext cx="96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Pr</a:t>
            </a:r>
            <a:r>
              <a:rPr lang="es-ES" sz="2400">
                <a:latin typeface="Times New Roman" pitchFamily="18" charset="0"/>
              </a:rPr>
              <a:t>ecio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176" name="Line 1032"/>
          <p:cNvSpPr>
            <a:spLocks noChangeShapeType="1"/>
          </p:cNvSpPr>
          <p:nvPr/>
        </p:nvSpPr>
        <p:spPr bwMode="auto">
          <a:xfrm>
            <a:off x="2057400" y="2743200"/>
            <a:ext cx="4191000" cy="3276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7177" name="Text Box 1033"/>
          <p:cNvSpPr txBox="1">
            <a:spLocks noChangeArrowheads="1"/>
          </p:cNvSpPr>
          <p:nvPr/>
        </p:nvSpPr>
        <p:spPr bwMode="auto">
          <a:xfrm>
            <a:off x="5927725" y="5299075"/>
            <a:ext cx="1350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Demand</a:t>
            </a:r>
            <a:r>
              <a:rPr lang="es-ES" sz="2400">
                <a:latin typeface="Times New Roman" pitchFamily="18" charset="0"/>
              </a:rPr>
              <a:t>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178" name="Line 1034"/>
          <p:cNvSpPr>
            <a:spLocks noChangeShapeType="1"/>
          </p:cNvSpPr>
          <p:nvPr/>
        </p:nvSpPr>
        <p:spPr bwMode="auto">
          <a:xfrm>
            <a:off x="2057400" y="2743200"/>
            <a:ext cx="2209800" cy="3276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7179" name="Text Box 1035"/>
          <p:cNvSpPr txBox="1">
            <a:spLocks noChangeArrowheads="1"/>
          </p:cNvSpPr>
          <p:nvPr/>
        </p:nvSpPr>
        <p:spPr bwMode="auto">
          <a:xfrm>
            <a:off x="4022725" y="5146675"/>
            <a:ext cx="1417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Ingreso </a:t>
            </a:r>
          </a:p>
          <a:p>
            <a:r>
              <a:rPr lang="es-ES" sz="2400">
                <a:latin typeface="Times New Roman" pitchFamily="18" charset="0"/>
              </a:rPr>
              <a:t>  marginal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180" name="Arc 1036"/>
          <p:cNvSpPr>
            <a:spLocks/>
          </p:cNvSpPr>
          <p:nvPr/>
        </p:nvSpPr>
        <p:spPr bwMode="auto">
          <a:xfrm flipV="1">
            <a:off x="2286000" y="3276600"/>
            <a:ext cx="2819400" cy="1981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Text Box 1037"/>
          <p:cNvSpPr txBox="1">
            <a:spLocks noChangeArrowheads="1"/>
          </p:cNvSpPr>
          <p:nvPr/>
        </p:nvSpPr>
        <p:spPr bwMode="auto">
          <a:xfrm>
            <a:off x="5318125" y="3165475"/>
            <a:ext cx="2052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Costo marginal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182" name="Line 1038"/>
          <p:cNvSpPr>
            <a:spLocks noChangeShapeType="1"/>
          </p:cNvSpPr>
          <p:nvPr/>
        </p:nvSpPr>
        <p:spPr bwMode="auto">
          <a:xfrm flipH="1">
            <a:off x="2057400" y="3962400"/>
            <a:ext cx="1524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7183" name="Line 1039"/>
          <p:cNvSpPr>
            <a:spLocks noChangeShapeType="1"/>
          </p:cNvSpPr>
          <p:nvPr/>
        </p:nvSpPr>
        <p:spPr bwMode="auto">
          <a:xfrm>
            <a:off x="3581400" y="3962400"/>
            <a:ext cx="0" cy="2057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7184" name="Text Box 1040"/>
          <p:cNvSpPr txBox="1">
            <a:spLocks noChangeArrowheads="1"/>
          </p:cNvSpPr>
          <p:nvPr/>
        </p:nvSpPr>
        <p:spPr bwMode="auto">
          <a:xfrm>
            <a:off x="3336925" y="6061075"/>
            <a:ext cx="563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Q</a:t>
            </a:r>
            <a:r>
              <a:rPr lang="en-US" sz="2400" baseline="30000">
                <a:latin typeface="Times New Roman" pitchFamily="18" charset="0"/>
              </a:rPr>
              <a:t>m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185" name="Text Box 1041"/>
          <p:cNvSpPr txBox="1">
            <a:spLocks noChangeArrowheads="1"/>
          </p:cNvSpPr>
          <p:nvPr/>
        </p:nvSpPr>
        <p:spPr bwMode="auto">
          <a:xfrm>
            <a:off x="1447800" y="3581400"/>
            <a:ext cx="512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P</a:t>
            </a:r>
            <a:r>
              <a:rPr lang="en-US" sz="2400" baseline="30000">
                <a:latin typeface="Times New Roman" pitchFamily="18" charset="0"/>
              </a:rPr>
              <a:t>m</a:t>
            </a:r>
            <a:endParaRPr lang="en-US" sz="2400">
              <a:latin typeface="Times New Roman" pitchFamily="18" charset="0"/>
            </a:endParaRPr>
          </a:p>
          <a:p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La decisión del competidor</a:t>
            </a:r>
            <a:endParaRPr lang="en-US"/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2057400" y="2667000"/>
            <a:ext cx="0" cy="34290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2057400" y="6096000"/>
            <a:ext cx="44196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6232525" y="6137275"/>
            <a:ext cx="1282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Cantidad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98525" y="2708275"/>
            <a:ext cx="96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Pr</a:t>
            </a:r>
            <a:r>
              <a:rPr lang="es-ES" sz="2400">
                <a:latin typeface="Times New Roman" pitchFamily="18" charset="0"/>
              </a:rPr>
              <a:t>ecio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2057400" y="48006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6248400" y="4572000"/>
            <a:ext cx="27892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Demand</a:t>
            </a:r>
            <a:r>
              <a:rPr lang="es-ES" sz="2400">
                <a:latin typeface="Times New Roman" pitchFamily="18" charset="0"/>
              </a:rPr>
              <a:t>a</a:t>
            </a:r>
            <a:r>
              <a:rPr lang="en-US" sz="2400">
                <a:latin typeface="Times New Roman" pitchFamily="18" charset="0"/>
              </a:rPr>
              <a:t> = </a:t>
            </a:r>
            <a:r>
              <a:rPr lang="es-ES" sz="2400">
                <a:latin typeface="Times New Roman" pitchFamily="18" charset="0"/>
              </a:rPr>
              <a:t>Ingreso</a:t>
            </a:r>
          </a:p>
          <a:p>
            <a:r>
              <a:rPr lang="es-ES" sz="2400">
                <a:latin typeface="Times New Roman" pitchFamily="18" charset="0"/>
              </a:rPr>
              <a:t>                    marginal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034" name="Arc 10"/>
          <p:cNvSpPr>
            <a:spLocks/>
          </p:cNvSpPr>
          <p:nvPr/>
        </p:nvSpPr>
        <p:spPr bwMode="auto">
          <a:xfrm flipV="1">
            <a:off x="2286000" y="3352800"/>
            <a:ext cx="2819400" cy="1981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5334000" y="3276600"/>
            <a:ext cx="2052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Costo marginal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191000" y="4800600"/>
            <a:ext cx="0" cy="1295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3962400" y="6172200"/>
            <a:ext cx="49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Q</a:t>
            </a:r>
            <a:r>
              <a:rPr lang="en-US" sz="2400" baseline="30000">
                <a:latin typeface="Times New Roman" pitchFamily="18" charset="0"/>
              </a:rPr>
              <a:t>c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447800" y="4572000"/>
            <a:ext cx="512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P</a:t>
            </a:r>
            <a:r>
              <a:rPr lang="en-US" sz="2400" baseline="30000">
                <a:latin typeface="Times New Roman" pitchFamily="18" charset="0"/>
              </a:rPr>
              <a:t>c</a:t>
            </a:r>
            <a:endParaRPr lang="en-US" sz="2400">
              <a:latin typeface="Times New Roman" pitchFamily="18" charset="0"/>
            </a:endParaRPr>
          </a:p>
          <a:p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¿Por qué es “malo” el monopolio?</a:t>
            </a:r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2057400" y="2590800"/>
            <a:ext cx="0" cy="34290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057400" y="6019800"/>
            <a:ext cx="44196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232525" y="6061075"/>
            <a:ext cx="1282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Cantidad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898525" y="2632075"/>
            <a:ext cx="96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P</a:t>
            </a:r>
            <a:r>
              <a:rPr lang="es-ES" sz="2400">
                <a:latin typeface="Times New Roman" pitchFamily="18" charset="0"/>
              </a:rPr>
              <a:t>recio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2057400" y="2743200"/>
            <a:ext cx="4191000" cy="3276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927725" y="5299075"/>
            <a:ext cx="1350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Demanda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2057400" y="2743200"/>
            <a:ext cx="2209800" cy="3276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022725" y="5146675"/>
            <a:ext cx="16462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Ingreso</a:t>
            </a:r>
          </a:p>
          <a:p>
            <a:r>
              <a:rPr lang="es-ES" sz="2400">
                <a:latin typeface="Times New Roman" pitchFamily="18" charset="0"/>
              </a:rPr>
              <a:t>     marginal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204" name="Arc 12"/>
          <p:cNvSpPr>
            <a:spLocks/>
          </p:cNvSpPr>
          <p:nvPr/>
        </p:nvSpPr>
        <p:spPr bwMode="auto">
          <a:xfrm flipV="1">
            <a:off x="2286000" y="3276600"/>
            <a:ext cx="2819400" cy="1981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318125" y="3165475"/>
            <a:ext cx="2052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C</a:t>
            </a:r>
            <a:r>
              <a:rPr lang="es-ES" sz="2400">
                <a:latin typeface="Times New Roman" pitchFamily="18" charset="0"/>
              </a:rPr>
              <a:t>osto marginal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2057400" y="3962400"/>
            <a:ext cx="1524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3581400" y="3962400"/>
            <a:ext cx="0" cy="2057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3336925" y="6061075"/>
            <a:ext cx="563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Q</a:t>
            </a:r>
            <a:r>
              <a:rPr lang="en-US" sz="2400" baseline="30000">
                <a:latin typeface="Times New Roman" pitchFamily="18" charset="0"/>
              </a:rPr>
              <a:t>m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447800" y="3581400"/>
            <a:ext cx="512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P</a:t>
            </a:r>
            <a:r>
              <a:rPr lang="en-US" sz="2400" baseline="30000">
                <a:latin typeface="Times New Roman" pitchFamily="18" charset="0"/>
              </a:rPr>
              <a:t>m</a:t>
            </a:r>
            <a:endParaRPr lang="en-US" sz="2400">
              <a:latin typeface="Times New Roman" pitchFamily="18" charset="0"/>
            </a:endParaRPr>
          </a:p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2057400" y="45720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6477000" y="4267200"/>
            <a:ext cx="23383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Precio en</a:t>
            </a:r>
          </a:p>
          <a:p>
            <a:r>
              <a:rPr lang="es-ES" sz="2400">
                <a:latin typeface="Times New Roman" pitchFamily="18" charset="0"/>
              </a:rPr>
              <a:t>competencia pura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4419600" y="4572000"/>
            <a:ext cx="0" cy="1447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4267200" y="6096000"/>
            <a:ext cx="49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Q</a:t>
            </a:r>
            <a:r>
              <a:rPr lang="en-US" sz="2400" baseline="30000">
                <a:latin typeface="Times New Roman" pitchFamily="18" charset="0"/>
              </a:rPr>
              <a:t>c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447800" y="4419600"/>
            <a:ext cx="512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P</a:t>
            </a:r>
            <a:r>
              <a:rPr lang="en-US" sz="2400" baseline="30000">
                <a:latin typeface="Times New Roman" pitchFamily="18" charset="0"/>
              </a:rPr>
              <a:t>c</a:t>
            </a:r>
            <a:endParaRPr lang="en-US" sz="2400">
              <a:latin typeface="Times New Roman" pitchFamily="18" charset="0"/>
            </a:endParaRPr>
          </a:p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3581400" y="3962400"/>
            <a:ext cx="838200" cy="6096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2971800" y="2362200"/>
            <a:ext cx="558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400">
                <a:latin typeface="Times New Roman" pitchFamily="18" charset="0"/>
              </a:rPr>
              <a:t>Pérdida de bienestar resultada de monopolio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217" name="AutoShape 25"/>
          <p:cNvSpPr>
            <a:spLocks noChangeArrowheads="1"/>
          </p:cNvSpPr>
          <p:nvPr/>
        </p:nvSpPr>
        <p:spPr bwMode="auto">
          <a:xfrm rot="5370247">
            <a:off x="3767138" y="4379912"/>
            <a:ext cx="458788" cy="836613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H="1">
            <a:off x="3886200" y="2819400"/>
            <a:ext cx="609600" cy="1524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Monopolio natural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 dirty="0"/>
              <a:t>Definición sencilla: Industria cuya demanda puede ser provista más eficientemente por solamente una empresa</a:t>
            </a:r>
          </a:p>
          <a:p>
            <a:r>
              <a:rPr lang="es-ES" sz="2800" dirty="0"/>
              <a:t>Definición técnica:  Una industria es un </a:t>
            </a:r>
            <a:r>
              <a:rPr lang="es-ES" sz="2800" b="1" dirty="0">
                <a:solidFill>
                  <a:srgbClr val="308FE6"/>
                </a:solidFill>
              </a:rPr>
              <a:t>monopolio natural </a:t>
            </a:r>
            <a:r>
              <a:rPr lang="es-ES" sz="2800" dirty="0"/>
              <a:t>cuando la provisión usando un proceso unificado es el método de menor costo para un nivel dado de producción</a:t>
            </a:r>
          </a:p>
          <a:p>
            <a:r>
              <a:rPr lang="es-ES" sz="2800" dirty="0"/>
              <a:t>Noten la diferencia:  La segunda definición permite industrias con más de un producto</a:t>
            </a:r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Subaditividad de costos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 sz="2800"/>
              <a:t>Definición:  Una función de costos es subaditiva a un nivel de producción q si</a:t>
            </a:r>
          </a:p>
          <a:p>
            <a:pPr>
              <a:lnSpc>
                <a:spcPct val="90000"/>
              </a:lnSpc>
            </a:pPr>
            <a:endParaRPr lang="es-ES" sz="2800"/>
          </a:p>
          <a:p>
            <a:pPr>
              <a:lnSpc>
                <a:spcPct val="90000"/>
              </a:lnSpc>
            </a:pPr>
            <a:endParaRPr lang="es-ES" sz="2800"/>
          </a:p>
          <a:p>
            <a:pPr>
              <a:lnSpc>
                <a:spcPct val="90000"/>
              </a:lnSpc>
            </a:pPr>
            <a:endParaRPr lang="es-ES" sz="2800"/>
          </a:p>
          <a:p>
            <a:pPr>
              <a:lnSpc>
                <a:spcPct val="90000"/>
              </a:lnSpc>
            </a:pPr>
            <a:r>
              <a:rPr lang="es-ES" sz="2800"/>
              <a:t>Si C(q) es subaditiva en el nivel q, la industria en el nivel q es un monopolio natural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  <p:graphicFrame>
        <p:nvGraphicFramePr>
          <p:cNvPr id="29696" name="Object 1024"/>
          <p:cNvGraphicFramePr>
            <a:graphicFrameLocks noChangeAspect="1"/>
          </p:cNvGraphicFramePr>
          <p:nvPr/>
        </p:nvGraphicFramePr>
        <p:xfrm>
          <a:off x="2209800" y="3276600"/>
          <a:ext cx="4699000" cy="825500"/>
        </p:xfrm>
        <a:graphic>
          <a:graphicData uri="http://schemas.openxmlformats.org/presentationml/2006/ole">
            <p:oleObj spid="_x0000_s1026" name="Equation" r:id="rId3" imgW="4698720" imgH="825480" progId="Equation.3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Sostenibilidad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Un </a:t>
            </a:r>
            <a:r>
              <a:rPr lang="en-US" sz="2800" dirty="0" err="1"/>
              <a:t>monopolio</a:t>
            </a:r>
            <a:r>
              <a:rPr lang="en-US" sz="2800" dirty="0"/>
              <a:t> natural </a:t>
            </a:r>
            <a:r>
              <a:rPr lang="en-US" sz="2800" dirty="0" err="1"/>
              <a:t>es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308FE6"/>
                </a:solidFill>
              </a:rPr>
              <a:t>sostenible</a:t>
            </a:r>
            <a:r>
              <a:rPr lang="en-US" sz="2800" dirty="0">
                <a:solidFill>
                  <a:srgbClr val="308FE6"/>
                </a:solidFill>
              </a:rPr>
              <a:t> </a:t>
            </a:r>
            <a:r>
              <a:rPr lang="en-US" sz="2800" dirty="0" err="1"/>
              <a:t>si</a:t>
            </a:r>
            <a:r>
              <a:rPr lang="en-US" sz="2800" dirty="0"/>
              <a:t> no hay un </a:t>
            </a:r>
            <a:r>
              <a:rPr lang="en-US" sz="2800" dirty="0" err="1"/>
              <a:t>precio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permite</a:t>
            </a:r>
            <a:r>
              <a:rPr lang="en-US" sz="2800" dirty="0"/>
              <a:t> la </a:t>
            </a:r>
            <a:r>
              <a:rPr lang="en-US" sz="2800" dirty="0" err="1"/>
              <a:t>entrada</a:t>
            </a:r>
            <a:r>
              <a:rPr lang="en-US" sz="2800" dirty="0"/>
              <a:t> de</a:t>
            </a:r>
            <a:r>
              <a:rPr lang="es-ES" sz="2800" dirty="0"/>
              <a:t> competidores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Un </a:t>
            </a:r>
            <a:r>
              <a:rPr lang="en-US" sz="2800" dirty="0" err="1"/>
              <a:t>ejemplo</a:t>
            </a:r>
            <a:r>
              <a:rPr lang="en-US" sz="2800" dirty="0"/>
              <a:t> </a:t>
            </a:r>
            <a:r>
              <a:rPr lang="es-ES" sz="2800" dirty="0"/>
              <a:t>con </a:t>
            </a:r>
            <a:r>
              <a:rPr lang="en-US" sz="2800" dirty="0" err="1"/>
              <a:t>costos</a:t>
            </a:r>
            <a:r>
              <a:rPr lang="en-US" sz="2800" dirty="0"/>
              <a:t> </a:t>
            </a:r>
            <a:r>
              <a:rPr lang="es-ES" sz="2800" dirty="0" err="1"/>
              <a:t>subaditivos</a:t>
            </a:r>
            <a:r>
              <a:rPr lang="es-ES" sz="2800" dirty="0"/>
              <a:t> (supone que todos los precios son 25)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			</a:t>
            </a:r>
            <a:r>
              <a:rPr lang="en-US" sz="2000" dirty="0" err="1" smtClean="0"/>
              <a:t>Cualquier</a:t>
            </a:r>
            <a:r>
              <a:rPr lang="en-US" sz="2000" dirty="0" smtClean="0"/>
              <a:t> dos </a:t>
            </a:r>
            <a:r>
              <a:rPr lang="en-US" sz="2000" dirty="0" err="1" smtClean="0"/>
              <a:t>juntos</a:t>
            </a:r>
            <a:r>
              <a:rPr lang="en-US" sz="2000" dirty="0" smtClean="0"/>
              <a:t>;</a:t>
            </a: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Servicio</a:t>
            </a:r>
            <a:r>
              <a:rPr lang="en-US" sz="2000" dirty="0" smtClean="0"/>
              <a:t>   </a:t>
            </a:r>
            <a:r>
              <a:rPr lang="en-US" sz="2000" dirty="0" err="1" smtClean="0"/>
              <a:t>Por</a:t>
            </a:r>
            <a:r>
              <a:rPr lang="en-US" sz="2000" dirty="0" smtClean="0"/>
              <a:t> </a:t>
            </a:r>
            <a:r>
              <a:rPr lang="en-US" sz="2000" dirty="0" err="1" smtClean="0"/>
              <a:t>separado</a:t>
            </a:r>
            <a:r>
              <a:rPr lang="en-US" sz="2000" dirty="0" smtClean="0"/>
              <a:t> </a:t>
            </a:r>
            <a:r>
              <a:rPr lang="en-US" sz="2000" dirty="0"/>
              <a:t>e.g., 1&amp;2 </a:t>
            </a:r>
            <a:r>
              <a:rPr lang="en-US" sz="2000" dirty="0" err="1" smtClean="0"/>
              <a:t>juntos</a:t>
            </a:r>
            <a:r>
              <a:rPr lang="en-US" sz="2000" dirty="0" smtClean="0"/>
              <a:t>;  </a:t>
            </a: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err="1" smtClean="0"/>
              <a:t>Todos</a:t>
            </a:r>
            <a:r>
              <a:rPr lang="en-US" sz="2000" dirty="0" smtClean="0"/>
              <a:t> </a:t>
            </a:r>
            <a:r>
              <a:rPr lang="en-US" sz="2000" dirty="0" err="1" smtClean="0"/>
              <a:t>juntos</a:t>
            </a: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			3 </a:t>
            </a:r>
            <a:r>
              <a:rPr lang="en-US" sz="2000" dirty="0" err="1" smtClean="0"/>
              <a:t>por</a:t>
            </a:r>
            <a:r>
              <a:rPr lang="en-US" sz="2000" dirty="0" smtClean="0"/>
              <a:t> </a:t>
            </a:r>
            <a:r>
              <a:rPr lang="en-US" sz="2000" dirty="0" err="1" smtClean="0"/>
              <a:t>separado</a:t>
            </a: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	1	30		49		--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	2	30				--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	3	30		30		--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Total	</a:t>
            </a:r>
            <a:r>
              <a:rPr lang="en-US" sz="2000" dirty="0" smtClean="0"/>
              <a:t>	90</a:t>
            </a:r>
            <a:r>
              <a:rPr lang="en-US" sz="2000" dirty="0"/>
              <a:t>		79		75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solidFill>
                <a:srgbClr val="308FE6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Triple-</a:t>
            </a:r>
            <a:r>
              <a:rPr lang="es-PE" dirty="0" err="1" smtClean="0"/>
              <a:t>play</a:t>
            </a:r>
            <a:r>
              <a:rPr lang="es-PE" dirty="0" smtClean="0"/>
              <a:t> y sostenibilidad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E" dirty="0" smtClean="0"/>
              <a:t>La pregunta que enfrenta muchos reguladores es si los paquetes de triple-</a:t>
            </a:r>
            <a:r>
              <a:rPr lang="es-PE" dirty="0" err="1" smtClean="0"/>
              <a:t>play</a:t>
            </a:r>
            <a:r>
              <a:rPr lang="es-PE" dirty="0" smtClean="0"/>
              <a:t> son efecto de un monopolio natural.</a:t>
            </a:r>
          </a:p>
          <a:p>
            <a:r>
              <a:rPr lang="es-PE" dirty="0" smtClean="0"/>
              <a:t>Si es así, entramos en otra pregunta que vamos a discutir en el tercer día - ¿Por qué es necesario regular monopolios?</a:t>
            </a:r>
          </a:p>
          <a:p>
            <a:r>
              <a:rPr lang="es-PE" dirty="0" smtClean="0"/>
              <a:t>Pero aceptando esa necesidad introduce un tema empírico para la medida de sostenibilidad.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¿Qué es una red económica?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E" dirty="0" smtClean="0"/>
              <a:t>Una red económica es un mercado que exhibe las siguientes características</a:t>
            </a:r>
          </a:p>
          <a:p>
            <a:pPr lvl="1"/>
            <a:r>
              <a:rPr lang="es-PE" dirty="0" err="1" smtClean="0"/>
              <a:t>Complementaridad</a:t>
            </a:r>
            <a:r>
              <a:rPr lang="es-PE" dirty="0" smtClean="0"/>
              <a:t>, compatibilidad, e estándares</a:t>
            </a:r>
          </a:p>
          <a:p>
            <a:pPr lvl="1"/>
            <a:r>
              <a:rPr lang="es-PE" dirty="0" smtClean="0"/>
              <a:t>Externalidades en el consumo</a:t>
            </a:r>
          </a:p>
          <a:p>
            <a:pPr lvl="1"/>
            <a:r>
              <a:rPr lang="es-PE" dirty="0" smtClean="0"/>
              <a:t>Costos asociados con </a:t>
            </a:r>
            <a:r>
              <a:rPr lang="es-PE" i="1" dirty="0" err="1" smtClean="0"/>
              <a:t>switching</a:t>
            </a:r>
            <a:endParaRPr lang="es-PE" dirty="0" smtClean="0"/>
          </a:p>
          <a:p>
            <a:pPr lvl="1"/>
            <a:r>
              <a:rPr lang="es-PE" dirty="0" smtClean="0"/>
              <a:t>Economías de escala en la producción</a:t>
            </a:r>
          </a:p>
          <a:p>
            <a:r>
              <a:rPr lang="es-PE" dirty="0" smtClean="0"/>
              <a:t>Vamos a ver como cumpla los servicios de información con estos requisitos, pero primero, una definición menos formal.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Bienes de tipo red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 sz="2800" dirty="0"/>
              <a:t>Definición:  Un </a:t>
            </a:r>
            <a:r>
              <a:rPr lang="es-ES" sz="2800" dirty="0">
                <a:solidFill>
                  <a:srgbClr val="308FE6"/>
                </a:solidFill>
              </a:rPr>
              <a:t>bien de tipo red</a:t>
            </a:r>
            <a:r>
              <a:rPr lang="es-ES" sz="2800" dirty="0"/>
              <a:t> es aquel que aumenta en valor (o disminuye en costo) cuando se combina con otro </a:t>
            </a:r>
            <a:r>
              <a:rPr lang="es-ES" sz="2800" dirty="0" smtClean="0"/>
              <a:t>bien.</a:t>
            </a:r>
            <a:endParaRPr lang="es-ES" sz="2800" dirty="0"/>
          </a:p>
          <a:p>
            <a:pPr>
              <a:lnSpc>
                <a:spcPct val="90000"/>
              </a:lnSpc>
            </a:pPr>
            <a:r>
              <a:rPr lang="es-ES" sz="2800" dirty="0"/>
              <a:t>Ejemplo sencillo: zapato izquierdo y zapato derecho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Ejemplos más interesantes:  Redes telefónicas, redes virtuales</a:t>
            </a:r>
          </a:p>
          <a:p>
            <a:pPr lvl="1">
              <a:lnSpc>
                <a:spcPct val="90000"/>
              </a:lnSpc>
            </a:pPr>
            <a:r>
              <a:rPr lang="es-ES" sz="2400" dirty="0"/>
              <a:t>Redes telefónicas son mas valiosas si hay más socios de la </a:t>
            </a:r>
            <a:r>
              <a:rPr lang="es-ES" sz="2400" dirty="0" smtClean="0"/>
              <a:t>red.</a:t>
            </a:r>
            <a:endParaRPr lang="es-ES" sz="2400" dirty="0"/>
          </a:p>
          <a:p>
            <a:pPr lvl="1">
              <a:lnSpc>
                <a:spcPct val="90000"/>
              </a:lnSpc>
            </a:pPr>
            <a:r>
              <a:rPr lang="es-ES" sz="2400" dirty="0"/>
              <a:t>Los usuarios de un paquete de software se dicen ser socios de redes </a:t>
            </a:r>
            <a:r>
              <a:rPr lang="es-ES" sz="2400" dirty="0" smtClean="0"/>
              <a:t>virtuales (</a:t>
            </a:r>
            <a:r>
              <a:rPr lang="es-ES" sz="2400" dirty="0" err="1" smtClean="0"/>
              <a:t>e.g.</a:t>
            </a:r>
            <a:r>
              <a:rPr lang="es-ES" sz="2400" dirty="0" smtClean="0"/>
              <a:t>, Microsoft Word).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 err="1" smtClean="0"/>
              <a:t>Complementaridad</a:t>
            </a:r>
            <a:r>
              <a:rPr lang="es-PE" dirty="0" smtClean="0"/>
              <a:t>, compatibilidad, estándares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E" dirty="0" err="1" smtClean="0"/>
              <a:t>Complementaridad</a:t>
            </a:r>
            <a:r>
              <a:rPr lang="es-PE" dirty="0" smtClean="0"/>
              <a:t> – nadie querría un servicio de acceso a la red sin comprar un aparato, ni sin otros usuarios</a:t>
            </a:r>
          </a:p>
          <a:p>
            <a:r>
              <a:rPr lang="es-PE" dirty="0" smtClean="0"/>
              <a:t>Compatibilidad – aparatos usados en la red informática tienen que ser capaces de comunicarse uno con el otro</a:t>
            </a:r>
          </a:p>
          <a:p>
            <a:r>
              <a:rPr lang="es-PE" dirty="0" smtClean="0"/>
              <a:t>Existe una necesidad de mantener estándares a varios niveles, tanto el nacional como el internacional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Externalidades en el consumo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Servicios de comunicación forman un ejemplo extremo:  Nadie querría afiliarse con un servicio de telecomunicación si no hay otro cliente con quien se pueda comunicar</a:t>
            </a:r>
          </a:p>
          <a:p>
            <a:r>
              <a:rPr lang="es-PE" dirty="0" smtClean="0"/>
              <a:t>En general, el valor privado para consumidores de una red se va incrementando con el número de OTROS clientes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Costos asociados con </a:t>
            </a:r>
            <a:r>
              <a:rPr lang="es-PE" i="1" dirty="0" err="1" smtClean="0"/>
              <a:t>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PE" dirty="0" smtClean="0"/>
              <a:t>Con </a:t>
            </a:r>
            <a:r>
              <a:rPr lang="es-PE" i="1" dirty="0" err="1" smtClean="0"/>
              <a:t>switching</a:t>
            </a:r>
            <a:r>
              <a:rPr lang="es-PE" dirty="0" smtClean="0"/>
              <a:t> se refiere a la capacidad de cambiar de proveedor</a:t>
            </a:r>
          </a:p>
          <a:p>
            <a:r>
              <a:rPr lang="es-PE" dirty="0" smtClean="0"/>
              <a:t>Cuando uno cambie de proveedor de, por decir, manzanas, el costo de parte del cliente es cero.</a:t>
            </a:r>
          </a:p>
          <a:p>
            <a:r>
              <a:rPr lang="es-PE" dirty="0" smtClean="0"/>
              <a:t>Pero cuando cambie de empresa telefónica, el costo es naturalmente más alto pues uno tiene que informar a todas sus conexiones que ya tiene nuevo número</a:t>
            </a:r>
          </a:p>
          <a:p>
            <a:r>
              <a:rPr lang="es-PE" dirty="0" smtClean="0"/>
              <a:t>Ese costo es mucho más importante para los clientes comerciales que residenciales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Economías de escala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No vamos a hablar mucho de este tema pues es el asunto de mañana</a:t>
            </a:r>
          </a:p>
          <a:p>
            <a:r>
              <a:rPr lang="es-PE" dirty="0" smtClean="0"/>
              <a:t>Suficiente por el momento decir que las economías de escala en cualquier red física son sustanciales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 smtClean="0"/>
              <a:t>Beneficios y c</a:t>
            </a:r>
            <a:r>
              <a:rPr lang="es-PE" dirty="0" smtClean="0"/>
              <a:t>ostos </a:t>
            </a:r>
            <a:r>
              <a:rPr lang="es-PE" dirty="0" smtClean="0"/>
              <a:t>sociales de redes económicas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PE" dirty="0" smtClean="0"/>
              <a:t>El beneficio social asociado con la presencia de una red económica es el beneficio acumulado sobre todos los socios de la red.  </a:t>
            </a:r>
          </a:p>
          <a:p>
            <a:r>
              <a:rPr lang="es-PE" dirty="0" smtClean="0"/>
              <a:t>Eso quiere decir que el valor social excede la suma del valor privado.</a:t>
            </a:r>
          </a:p>
          <a:p>
            <a:r>
              <a:rPr lang="es-PE" dirty="0" smtClean="0"/>
              <a:t>Por otro lado, a causa de que una red económica sea también un monopolio natural, también hay costos sociales por la pérdida de eficiencia asociada con el monopolio.</a:t>
            </a:r>
          </a:p>
          <a:p>
            <a:r>
              <a:rPr lang="es-PE" dirty="0" smtClean="0"/>
              <a:t>Vamos a explorar un poco el valor social de una red económica a través de un pequeño juego.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1675</Words>
  <Application>Microsoft Office PowerPoint</Application>
  <PresentationFormat>On-screen Show (4:3)</PresentationFormat>
  <Paragraphs>190</Paragraphs>
  <Slides>29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Office Theme</vt:lpstr>
      <vt:lpstr>Microsoft Equation 3.0</vt:lpstr>
      <vt:lpstr>La red económica y sus implicaciones para la regulación</vt:lpstr>
      <vt:lpstr>Introducción</vt:lpstr>
      <vt:lpstr>¿Qué es una red económica?</vt:lpstr>
      <vt:lpstr>Bienes de tipo red</vt:lpstr>
      <vt:lpstr>Complementaridad, compatibilidad, estándares</vt:lpstr>
      <vt:lpstr>Externalidades en el consumo</vt:lpstr>
      <vt:lpstr>Costos asociados con switching</vt:lpstr>
      <vt:lpstr>Economías de escala</vt:lpstr>
      <vt:lpstr>Beneficios y costos sociales de redes económicas</vt:lpstr>
      <vt:lpstr>Un juego de expectativas y coordinación</vt:lpstr>
      <vt:lpstr>Algunos comentarios</vt:lpstr>
      <vt:lpstr>Una versión nueva del juego</vt:lpstr>
      <vt:lpstr>Una representación gráfica del juego</vt:lpstr>
      <vt:lpstr>Masa crítica y su papel en el mercado</vt:lpstr>
      <vt:lpstr>Una solución privada</vt:lpstr>
      <vt:lpstr>Una representación gráfica de la solución</vt:lpstr>
      <vt:lpstr>Externalidades</vt:lpstr>
      <vt:lpstr>Diferencias entre telecom e electricidad</vt:lpstr>
      <vt:lpstr>¿Qué tal transporte?</vt:lpstr>
      <vt:lpstr>¿Por qué regular una red?</vt:lpstr>
      <vt:lpstr>Monopolio puro</vt:lpstr>
      <vt:lpstr>Diferencias entre monopolio y competencia</vt:lpstr>
      <vt:lpstr>La decisión de producir del monopolio</vt:lpstr>
      <vt:lpstr>La decisión del competidor</vt:lpstr>
      <vt:lpstr>¿Por qué es “malo” el monopolio?</vt:lpstr>
      <vt:lpstr>Monopolio natural</vt:lpstr>
      <vt:lpstr>Subaditividad de costos</vt:lpstr>
      <vt:lpstr>Sostenibilidad</vt:lpstr>
      <vt:lpstr>Triple-play y sostenibilidad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Mark Kennet</dc:creator>
  <cp:lastModifiedBy>David Mark Kennet</cp:lastModifiedBy>
  <cp:revision>54</cp:revision>
  <dcterms:created xsi:type="dcterms:W3CDTF">2009-04-07T11:40:32Z</dcterms:created>
  <dcterms:modified xsi:type="dcterms:W3CDTF">2009-04-07T20:30:47Z</dcterms:modified>
</cp:coreProperties>
</file>